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70" r:id="rId6"/>
    <p:sldId id="284" r:id="rId7"/>
    <p:sldId id="261" r:id="rId8"/>
    <p:sldId id="271" r:id="rId9"/>
    <p:sldId id="272" r:id="rId10"/>
    <p:sldId id="263" r:id="rId11"/>
    <p:sldId id="273" r:id="rId12"/>
    <p:sldId id="264" r:id="rId13"/>
    <p:sldId id="269" r:id="rId14"/>
    <p:sldId id="265" r:id="rId15"/>
    <p:sldId id="285" r:id="rId16"/>
    <p:sldId id="281" r:id="rId17"/>
    <p:sldId id="274" r:id="rId18"/>
    <p:sldId id="275" r:id="rId19"/>
    <p:sldId id="267" r:id="rId20"/>
    <p:sldId id="282" r:id="rId21"/>
    <p:sldId id="28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76068" autoAdjust="0"/>
  </p:normalViewPr>
  <p:slideViewPr>
    <p:cSldViewPr snapToGrid="0">
      <p:cViewPr varScale="1">
        <p:scale>
          <a:sx n="76" d="100"/>
          <a:sy n="76" d="100"/>
        </p:scale>
        <p:origin x="777" y="51"/>
      </p:cViewPr>
      <p:guideLst/>
    </p:cSldViewPr>
  </p:slideViewPr>
  <p:notesTextViewPr>
    <p:cViewPr>
      <p:scale>
        <a:sx n="1" d="1"/>
        <a:sy n="1" d="1"/>
      </p:scale>
      <p:origin x="0" y="0"/>
    </p:cViewPr>
  </p:notesTextViewPr>
  <p:notesViewPr>
    <p:cSldViewPr snapToGrid="0">
      <p:cViewPr>
        <p:scale>
          <a:sx n="76" d="100"/>
          <a:sy n="76" d="100"/>
        </p:scale>
        <p:origin x="2817"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C7A83-BBC7-4E99-AFDE-1DE84CE7EEEC}" type="datetimeFigureOut">
              <a:rPr lang="zh-CN" altLang="en-US" smtClean="0"/>
              <a:t>2019/11/26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D9074-8C06-4B58-BB03-8BAB2AD2E6BE}" type="slidenum">
              <a:rPr lang="zh-CN" altLang="en-US" smtClean="0"/>
              <a:t>‹#›</a:t>
            </a:fld>
            <a:endParaRPr lang="zh-CN" altLang="en-US"/>
          </a:p>
        </p:txBody>
      </p:sp>
    </p:spTree>
    <p:extLst>
      <p:ext uri="{BB962C8B-B14F-4D97-AF65-F5344CB8AC3E}">
        <p14:creationId xmlns:p14="http://schemas.microsoft.com/office/powerpoint/2010/main" val="3319361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自然界中有很多生物，包扩鱼、植物以及细菌，它们能在零度以下的极低温度生存，保持体液不结冰的原因就是存在一类蛋白质，可以结合在冰面上，抑制冰的生长。为什么需要了解这类蛋白质呢，因为生活中，我们有很多地方需要防止结冰，比如说食物储存，低温药物，石油天然气输运，以及航空航天。了解这种蛋白质，有利于我们很好地利用它，不仅如此还可以根据他们的物理化学规律模仿出更加简单高效而又价格低廉的除冰，抗冰材料。</a:t>
            </a:r>
          </a:p>
        </p:txBody>
      </p:sp>
      <p:sp>
        <p:nvSpPr>
          <p:cNvPr id="4" name="灯片编号占位符 3"/>
          <p:cNvSpPr>
            <a:spLocks noGrp="1"/>
          </p:cNvSpPr>
          <p:nvPr>
            <p:ph type="sldNum" sz="quarter" idx="5"/>
          </p:nvPr>
        </p:nvSpPr>
        <p:spPr/>
        <p:txBody>
          <a:bodyPr/>
          <a:lstStyle/>
          <a:p>
            <a:fld id="{4A0D9074-8C06-4B58-BB03-8BAB2AD2E6BE}" type="slidenum">
              <a:rPr lang="zh-CN" altLang="en-US" smtClean="0"/>
              <a:t>4</a:t>
            </a:fld>
            <a:endParaRPr lang="zh-CN" altLang="en-US"/>
          </a:p>
        </p:txBody>
      </p:sp>
    </p:spTree>
    <p:extLst>
      <p:ext uri="{BB962C8B-B14F-4D97-AF65-F5344CB8AC3E}">
        <p14:creationId xmlns:p14="http://schemas.microsoft.com/office/powerpoint/2010/main" val="148219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17</a:t>
            </a:fld>
            <a:endParaRPr lang="zh-CN" altLang="en-US"/>
          </a:p>
        </p:txBody>
      </p:sp>
    </p:spTree>
    <p:extLst>
      <p:ext uri="{BB962C8B-B14F-4D97-AF65-F5344CB8AC3E}">
        <p14:creationId xmlns:p14="http://schemas.microsoft.com/office/powerpoint/2010/main" val="3966842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20</a:t>
            </a:fld>
            <a:endParaRPr lang="zh-CN" altLang="en-US"/>
          </a:p>
        </p:txBody>
      </p:sp>
    </p:spTree>
    <p:extLst>
      <p:ext uri="{BB962C8B-B14F-4D97-AF65-F5344CB8AC3E}">
        <p14:creationId xmlns:p14="http://schemas.microsoft.com/office/powerpoint/2010/main" val="181941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5</a:t>
            </a:fld>
            <a:endParaRPr lang="zh-CN" altLang="en-US"/>
          </a:p>
        </p:txBody>
      </p:sp>
    </p:spTree>
    <p:extLst>
      <p:ext uri="{BB962C8B-B14F-4D97-AF65-F5344CB8AC3E}">
        <p14:creationId xmlns:p14="http://schemas.microsoft.com/office/powerpoint/2010/main" val="235974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6</a:t>
            </a:fld>
            <a:endParaRPr lang="zh-CN" altLang="en-US"/>
          </a:p>
        </p:txBody>
      </p:sp>
    </p:spTree>
    <p:extLst>
      <p:ext uri="{BB962C8B-B14F-4D97-AF65-F5344CB8AC3E}">
        <p14:creationId xmlns:p14="http://schemas.microsoft.com/office/powerpoint/2010/main" val="224845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7</a:t>
            </a:fld>
            <a:endParaRPr lang="zh-CN" altLang="en-US"/>
          </a:p>
        </p:txBody>
      </p:sp>
    </p:spTree>
    <p:extLst>
      <p:ext uri="{BB962C8B-B14F-4D97-AF65-F5344CB8AC3E}">
        <p14:creationId xmlns:p14="http://schemas.microsoft.com/office/powerpoint/2010/main" val="565651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8</a:t>
            </a:fld>
            <a:endParaRPr lang="zh-CN" altLang="en-US"/>
          </a:p>
        </p:txBody>
      </p:sp>
    </p:spTree>
    <p:extLst>
      <p:ext uri="{BB962C8B-B14F-4D97-AF65-F5344CB8AC3E}">
        <p14:creationId xmlns:p14="http://schemas.microsoft.com/office/powerpoint/2010/main" val="212208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9</a:t>
            </a:fld>
            <a:endParaRPr lang="zh-CN" altLang="en-US"/>
          </a:p>
        </p:txBody>
      </p:sp>
    </p:spTree>
    <p:extLst>
      <p:ext uri="{BB962C8B-B14F-4D97-AF65-F5344CB8AC3E}">
        <p14:creationId xmlns:p14="http://schemas.microsoft.com/office/powerpoint/2010/main" val="65627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A0D9074-8C06-4B58-BB03-8BAB2AD2E6BE}" type="slidenum">
              <a:rPr lang="zh-CN" altLang="en-US" smtClean="0"/>
              <a:t>12</a:t>
            </a:fld>
            <a:endParaRPr lang="zh-CN" altLang="en-US"/>
          </a:p>
        </p:txBody>
      </p:sp>
    </p:spTree>
    <p:extLst>
      <p:ext uri="{BB962C8B-B14F-4D97-AF65-F5344CB8AC3E}">
        <p14:creationId xmlns:p14="http://schemas.microsoft.com/office/powerpoint/2010/main" val="174879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D864531-CAD7-4194-9E75-7C642D1C0E5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F3E4772-183D-4449-9618-3EECB73E9E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C650F19-B742-4429-995B-F237335BAB4A}"/>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5" name="页脚占位符 4">
            <a:extLst>
              <a:ext uri="{FF2B5EF4-FFF2-40B4-BE49-F238E27FC236}">
                <a16:creationId xmlns:a16="http://schemas.microsoft.com/office/drawing/2014/main" id="{BBD237D4-EEE8-4702-8781-F2B3498E48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D68BBA6-CB66-4413-B233-8C32A3A66367}"/>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1315552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3118D9-6C20-4B14-B5C8-42A9D5AA660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CF7FC19-AC80-4F53-98D1-B567D2DB763B}"/>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1D58C4-CCEC-4FCA-A1F4-53D80C053D4C}"/>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5" name="页脚占位符 4">
            <a:extLst>
              <a:ext uri="{FF2B5EF4-FFF2-40B4-BE49-F238E27FC236}">
                <a16:creationId xmlns:a16="http://schemas.microsoft.com/office/drawing/2014/main" id="{55E59ADD-491F-452F-ADE5-0895E23C504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0651BF-FC5A-4B79-BB6E-6CC49DFF9101}"/>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1379367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3DD95BF-6209-4DF4-A2B4-AE084A165C2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D2554C-135A-4AC5-9A50-E3426ABC86D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0EDC8F-A631-486C-A542-C2F9B2B8BB4D}"/>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5" name="页脚占位符 4">
            <a:extLst>
              <a:ext uri="{FF2B5EF4-FFF2-40B4-BE49-F238E27FC236}">
                <a16:creationId xmlns:a16="http://schemas.microsoft.com/office/drawing/2014/main" id="{CD143901-E4E0-4897-8866-D512B030CCC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D22E477-293D-4C94-B262-452CCC502830}"/>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233194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96771-E57C-4A9E-BE74-57D77840299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F314A83-84CD-4779-A70C-FE95469703E0}"/>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DA6D968-FCEB-4ED5-A3EA-F25FFC4469E5}"/>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5" name="页脚占位符 4">
            <a:extLst>
              <a:ext uri="{FF2B5EF4-FFF2-40B4-BE49-F238E27FC236}">
                <a16:creationId xmlns:a16="http://schemas.microsoft.com/office/drawing/2014/main" id="{F3A37A1E-1D01-4018-8CA5-FCE425730AE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A132468-C958-4A56-9375-230A5CB6FDB4}"/>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136538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FB95E-4DCD-40ED-9DD6-BD30035B9A0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6DE9469-F670-4351-BD58-93A0BD9B0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836842-5C56-4C5C-8FC3-781905A401AE}"/>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5" name="页脚占位符 4">
            <a:extLst>
              <a:ext uri="{FF2B5EF4-FFF2-40B4-BE49-F238E27FC236}">
                <a16:creationId xmlns:a16="http://schemas.microsoft.com/office/drawing/2014/main" id="{925A2BB4-7EED-4614-AF0A-62AD5A39EA2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D9F10FF-8A71-42D3-A99C-B27A97E2F2B3}"/>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1671586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B443AD-DA02-4F38-885A-2BDDF26591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2AD053E-2058-45E5-A541-0E613E65D4F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23A40C83-15B4-4C1F-83B7-0F6CB8B40E4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A93C1728-C3F0-47A2-AFFB-61326674EFC1}"/>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6" name="页脚占位符 5">
            <a:extLst>
              <a:ext uri="{FF2B5EF4-FFF2-40B4-BE49-F238E27FC236}">
                <a16:creationId xmlns:a16="http://schemas.microsoft.com/office/drawing/2014/main" id="{4EC9F0CA-EF53-40DF-9613-F475A12C672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410434E-2345-4228-920B-8D585FB99CDA}"/>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225565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47470B-E48B-4D1A-BB71-DFAC50D9BAB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C606AD4-8D7B-4AC7-92AA-357A431B0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634A95F-584F-457D-958C-8732FA05468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5527A98-80C0-4079-B5E1-E7BA79FBE3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8ADD268B-B4B3-444C-83D8-135D9957B62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8AB41E1E-26B0-434E-BEE5-BD49801C3783}"/>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8" name="页脚占位符 7">
            <a:extLst>
              <a:ext uri="{FF2B5EF4-FFF2-40B4-BE49-F238E27FC236}">
                <a16:creationId xmlns:a16="http://schemas.microsoft.com/office/drawing/2014/main" id="{DE31A809-E810-4F89-AD50-65A13E34E4D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E864CB4-066E-4DBC-A4B3-8FE11B6A6373}"/>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247627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F92676-32EA-4CBE-AAFA-A9546E760E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FB79446-F6D9-4B81-9AF9-1309E7BACF7F}"/>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4" name="页脚占位符 3">
            <a:extLst>
              <a:ext uri="{FF2B5EF4-FFF2-40B4-BE49-F238E27FC236}">
                <a16:creationId xmlns:a16="http://schemas.microsoft.com/office/drawing/2014/main" id="{C8861470-4811-4F94-89B5-0D1F2A1A802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AEBC227-1AA1-470B-9CBF-6CB3BD18A509}"/>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1186911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9B0493F-C764-4C5A-AADA-DE1E28A31A0D}"/>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3" name="页脚占位符 2">
            <a:extLst>
              <a:ext uri="{FF2B5EF4-FFF2-40B4-BE49-F238E27FC236}">
                <a16:creationId xmlns:a16="http://schemas.microsoft.com/office/drawing/2014/main" id="{FF03F111-F6C2-4DB1-8246-B283458FEE0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82A213A-74EB-414F-85E0-E02609F4A5D8}"/>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176467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22CDB-9887-4E01-92EA-D73798453FE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20860C4-8E3C-44AA-8849-FDA0E610DA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6B5561B-45CB-4FBF-9456-58EBB08CD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9882AA-0B25-4F69-89E1-FEFB9142B44D}"/>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6" name="页脚占位符 5">
            <a:extLst>
              <a:ext uri="{FF2B5EF4-FFF2-40B4-BE49-F238E27FC236}">
                <a16:creationId xmlns:a16="http://schemas.microsoft.com/office/drawing/2014/main" id="{41624346-B88D-4DB0-B922-AB7F4887E3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F9ADD4-98D8-4B29-9933-CF4DB44BCFCD}"/>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2840211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F9BC16-03F3-4266-84A2-2BF195757BD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F598BD6-551C-4714-81FA-477F612F0A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78EA2F8-0B1D-4C94-A4E5-4E53F804A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E1DB03-41E7-4321-B462-8516DA528846}"/>
              </a:ext>
            </a:extLst>
          </p:cNvPr>
          <p:cNvSpPr>
            <a:spLocks noGrp="1"/>
          </p:cNvSpPr>
          <p:nvPr>
            <p:ph type="dt" sz="half" idx="10"/>
          </p:nvPr>
        </p:nvSpPr>
        <p:spPr/>
        <p:txBody>
          <a:bodyPr/>
          <a:lstStyle/>
          <a:p>
            <a:fld id="{BA253D5A-9E86-455C-8FFF-4F683B37E3D9}" type="datetimeFigureOut">
              <a:rPr lang="zh-CN" altLang="en-US" smtClean="0"/>
              <a:t>2019/11/26</a:t>
            </a:fld>
            <a:endParaRPr lang="zh-CN" altLang="en-US"/>
          </a:p>
        </p:txBody>
      </p:sp>
      <p:sp>
        <p:nvSpPr>
          <p:cNvPr id="6" name="页脚占位符 5">
            <a:extLst>
              <a:ext uri="{FF2B5EF4-FFF2-40B4-BE49-F238E27FC236}">
                <a16:creationId xmlns:a16="http://schemas.microsoft.com/office/drawing/2014/main" id="{14322789-1D15-43BC-BC89-71FAB1FC29C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1794AF9-DE30-415D-B86A-7C5114FB1190}"/>
              </a:ext>
            </a:extLst>
          </p:cNvPr>
          <p:cNvSpPr>
            <a:spLocks noGrp="1"/>
          </p:cNvSpPr>
          <p:nvPr>
            <p:ph type="sldNum" sz="quarter" idx="12"/>
          </p:nvPr>
        </p:nvSpPr>
        <p:spPr/>
        <p:txBody>
          <a:body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1189996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D023DD-6637-4E10-8CA2-F6DAE78E4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B3A65FF-DFAE-49DF-9724-C642587CEB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1C855B-C07A-4764-9BBC-AD3736065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53D5A-9E86-455C-8FFF-4F683B37E3D9}" type="datetimeFigureOut">
              <a:rPr lang="zh-CN" altLang="en-US" smtClean="0"/>
              <a:t>2019/11/26</a:t>
            </a:fld>
            <a:endParaRPr lang="zh-CN" altLang="en-US"/>
          </a:p>
        </p:txBody>
      </p:sp>
      <p:sp>
        <p:nvSpPr>
          <p:cNvPr id="5" name="页脚占位符 4">
            <a:extLst>
              <a:ext uri="{FF2B5EF4-FFF2-40B4-BE49-F238E27FC236}">
                <a16:creationId xmlns:a16="http://schemas.microsoft.com/office/drawing/2014/main" id="{24471C7E-1421-47B6-B112-BEC067A435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6498981-7F65-4484-A79D-B38AAB781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4C20D-F615-4260-A662-299B54F934EF}" type="slidenum">
              <a:rPr lang="zh-CN" altLang="en-US" smtClean="0"/>
              <a:t>‹#›</a:t>
            </a:fld>
            <a:endParaRPr lang="zh-CN" altLang="en-US"/>
          </a:p>
        </p:txBody>
      </p:sp>
    </p:spTree>
    <p:extLst>
      <p:ext uri="{BB962C8B-B14F-4D97-AF65-F5344CB8AC3E}">
        <p14:creationId xmlns:p14="http://schemas.microsoft.com/office/powerpoint/2010/main" val="353838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717" y="1182370"/>
            <a:ext cx="11886565" cy="2424430"/>
          </a:xfrm>
        </p:spPr>
        <p:txBody>
          <a:bodyPr/>
          <a:lstStyle/>
          <a:p>
            <a:r>
              <a:rPr lang="en-US" altLang="zh-CN" b="1" dirty="0"/>
              <a:t>Introduction to Ice Binding Proteins</a:t>
            </a:r>
          </a:p>
        </p:txBody>
      </p:sp>
      <p:sp>
        <p:nvSpPr>
          <p:cNvPr id="3" name="副标题 2"/>
          <p:cNvSpPr>
            <a:spLocks noGrp="1"/>
          </p:cNvSpPr>
          <p:nvPr>
            <p:ph type="subTitle" idx="1"/>
          </p:nvPr>
        </p:nvSpPr>
        <p:spPr>
          <a:xfrm>
            <a:off x="2797119" y="5675630"/>
            <a:ext cx="9242163" cy="1351105"/>
          </a:xfrm>
        </p:spPr>
        <p:txBody>
          <a:bodyPr>
            <a:normAutofit/>
          </a:bodyPr>
          <a:lstStyle/>
          <a:p>
            <a:pPr algn="r"/>
            <a:r>
              <a:rPr lang="en-US" altLang="zh-CN" dirty="0"/>
              <a:t>GROUP 8: </a:t>
            </a:r>
            <a:r>
              <a:rPr lang="zh-CN" altLang="en-US" dirty="0"/>
              <a:t>黄昱、黄雨晴、叶君耀、吕夏影、唐宾泽、金恒、刘士卓</a:t>
            </a:r>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Absorption-Inhibition model</a:t>
            </a:r>
          </a:p>
        </p:txBody>
      </p:sp>
      <p:pic>
        <p:nvPicPr>
          <p:cNvPr id="4" name="内容占位符 3"/>
          <p:cNvPicPr>
            <a:picLocks noGrp="1" noChangeAspect="1"/>
          </p:cNvPicPr>
          <p:nvPr>
            <p:ph idx="1"/>
          </p:nvPr>
        </p:nvPicPr>
        <p:blipFill>
          <a:blip r:embed="rId3"/>
          <a:stretch>
            <a:fillRect/>
          </a:stretch>
        </p:blipFill>
        <p:spPr>
          <a:xfrm>
            <a:off x="271145" y="1691005"/>
            <a:ext cx="6689090" cy="2916555"/>
          </a:xfrm>
          <a:prstGeom prst="rect">
            <a:avLst/>
          </a:prstGeom>
        </p:spPr>
      </p:pic>
      <p:sp>
        <p:nvSpPr>
          <p:cNvPr id="6" name="文本框 5"/>
          <p:cNvSpPr txBox="1"/>
          <p:nvPr/>
        </p:nvSpPr>
        <p:spPr>
          <a:xfrm>
            <a:off x="271145" y="4607560"/>
            <a:ext cx="6363335" cy="1754326"/>
          </a:xfrm>
          <a:prstGeom prst="rect">
            <a:avLst/>
          </a:prstGeom>
          <a:noFill/>
        </p:spPr>
        <p:txBody>
          <a:bodyPr wrap="square" rtlCol="0" anchor="t">
            <a:spAutoFit/>
          </a:bodyPr>
          <a:lstStyle/>
          <a:p>
            <a:r>
              <a:rPr lang="zh-CN" altLang="en-US" dirty="0"/>
              <a:t>(1) hydrogen-bonding groups on the IBP surface match the ice lattice oxygen atoms, </a:t>
            </a:r>
          </a:p>
          <a:p>
            <a:r>
              <a:rPr lang="zh-CN" altLang="en-US" dirty="0"/>
              <a:t>(2) </a:t>
            </a:r>
            <a:r>
              <a:rPr lang="en-US" altLang="zh-CN" dirty="0"/>
              <a:t>A</a:t>
            </a:r>
            <a:r>
              <a:rPr lang="zh-CN" altLang="en-US" dirty="0"/>
              <a:t> </a:t>
            </a:r>
            <a:r>
              <a:rPr lang="en-US" altLang="zh-CN" dirty="0"/>
              <a:t>flat</a:t>
            </a:r>
            <a:r>
              <a:rPr lang="zh-CN" altLang="en-US" dirty="0"/>
              <a:t>, hydrophobic protein surface binds ice via the partitioning of hydrophobic side chains within the ice lattice</a:t>
            </a:r>
            <a:endParaRPr lang="en-US" altLang="zh-CN" dirty="0"/>
          </a:p>
          <a:p>
            <a:r>
              <a:rPr lang="zh-CN" altLang="en-US" dirty="0"/>
              <a:t>(3) the binding site develops in a protein-assisted manner via surface-bound waters</a:t>
            </a:r>
          </a:p>
        </p:txBody>
      </p:sp>
      <p:pic>
        <p:nvPicPr>
          <p:cNvPr id="7" name="图片 6"/>
          <p:cNvPicPr>
            <a:picLocks noChangeAspect="1"/>
          </p:cNvPicPr>
          <p:nvPr/>
        </p:nvPicPr>
        <p:blipFill>
          <a:blip r:embed="rId4"/>
          <a:stretch>
            <a:fillRect/>
          </a:stretch>
        </p:blipFill>
        <p:spPr>
          <a:xfrm>
            <a:off x="7122160" y="1255395"/>
            <a:ext cx="4581525" cy="5105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13459F3F-90FE-40F8-9449-FF7C8DA5ACFC}"/>
              </a:ext>
            </a:extLst>
          </p:cNvPr>
          <p:cNvSpPr>
            <a:spLocks noGrp="1"/>
          </p:cNvSpPr>
          <p:nvPr>
            <p:ph type="title"/>
          </p:nvPr>
        </p:nvSpPr>
        <p:spPr/>
        <p:txBody>
          <a:bodyPr/>
          <a:lstStyle/>
          <a:p>
            <a:r>
              <a:rPr lang="en-US" altLang="zh-CN" b="1" dirty="0"/>
              <a:t>How Do IBPs Binding to Ice?</a:t>
            </a:r>
            <a:endParaRPr lang="zh-CN" altLang="en-US" b="1" dirty="0"/>
          </a:p>
        </p:txBody>
      </p:sp>
      <p:sp>
        <p:nvSpPr>
          <p:cNvPr id="8" name="内容占位符 7">
            <a:extLst>
              <a:ext uri="{FF2B5EF4-FFF2-40B4-BE49-F238E27FC236}">
                <a16:creationId xmlns:a16="http://schemas.microsoft.com/office/drawing/2014/main" id="{8B49BB9C-0BF2-4466-B4AC-5E19A2B36E01}"/>
              </a:ext>
            </a:extLst>
          </p:cNvPr>
          <p:cNvSpPr>
            <a:spLocks noGrp="1"/>
          </p:cNvSpPr>
          <p:nvPr>
            <p:ph idx="1"/>
          </p:nvPr>
        </p:nvSpPr>
        <p:spPr>
          <a:xfrm>
            <a:off x="838200" y="1825625"/>
            <a:ext cx="10515600" cy="4351338"/>
          </a:xfrm>
        </p:spPr>
        <p:txBody>
          <a:bodyPr/>
          <a:lstStyle/>
          <a:p>
            <a:pPr>
              <a:lnSpc>
                <a:spcPct val="150000"/>
              </a:lnSpc>
            </a:pPr>
            <a:r>
              <a:rPr lang="en-US" altLang="zh-CN" dirty="0">
                <a:latin typeface="Calibri" panose="020F0502020204030204" pitchFamily="34" charset="0"/>
                <a:cs typeface="Calibri" panose="020F0502020204030204" pitchFamily="34" charset="0"/>
              </a:rPr>
              <a:t>How do IBPs recognize ice?</a:t>
            </a:r>
          </a:p>
          <a:p>
            <a:pPr>
              <a:lnSpc>
                <a:spcPct val="150000"/>
              </a:lnSpc>
            </a:pPr>
            <a:r>
              <a:rPr lang="en-US" altLang="zh-CN" dirty="0">
                <a:latin typeface="Calibri" panose="020F0502020204030204" pitchFamily="34" charset="0"/>
                <a:cs typeface="Calibri" panose="020F0502020204030204" pitchFamily="34" charset="0"/>
              </a:rPr>
              <a:t>How do IBPs binding to ice?</a:t>
            </a:r>
          </a:p>
          <a:p>
            <a:pPr>
              <a:lnSpc>
                <a:spcPct val="150000"/>
              </a:lnSpc>
            </a:pPr>
            <a:r>
              <a:rPr lang="en-US" altLang="zh-CN" dirty="0">
                <a:latin typeface="Calibri" panose="020F0502020204030204" pitchFamily="34" charset="0"/>
                <a:cs typeface="Calibri" panose="020F0502020204030204" pitchFamily="34" charset="0"/>
              </a:rPr>
              <a:t>Can this binding reversible?</a:t>
            </a:r>
          </a:p>
          <a:p>
            <a:pPr>
              <a:lnSpc>
                <a:spcPct val="150000"/>
              </a:lnSpc>
            </a:pPr>
            <a:r>
              <a:rPr lang="en-US" altLang="zh-CN" dirty="0">
                <a:latin typeface="Calibri" panose="020F0502020204030204" pitchFamily="34" charset="0"/>
                <a:cs typeface="Calibri" panose="020F0502020204030204" pitchFamily="34" charset="0"/>
              </a:rPr>
              <a:t>What factors will affect binding strength and how?</a:t>
            </a:r>
          </a:p>
          <a:p>
            <a:endParaRPr lang="en-US" altLang="zh-CN" dirty="0"/>
          </a:p>
          <a:p>
            <a:endParaRPr lang="en-US" altLang="zh-CN" dirty="0"/>
          </a:p>
          <a:p>
            <a:endParaRPr lang="zh-CN" altLang="en-US" dirty="0"/>
          </a:p>
        </p:txBody>
      </p:sp>
      <p:pic>
        <p:nvPicPr>
          <p:cNvPr id="5" name="内容占位符 3">
            <a:extLst>
              <a:ext uri="{FF2B5EF4-FFF2-40B4-BE49-F238E27FC236}">
                <a16:creationId xmlns:a16="http://schemas.microsoft.com/office/drawing/2014/main" id="{070DECA6-1A2D-4E79-BFD7-963F3D0F00D9}"/>
              </a:ext>
            </a:extLst>
          </p:cNvPr>
          <p:cNvPicPr>
            <a:picLocks noChangeAspect="1"/>
          </p:cNvPicPr>
          <p:nvPr/>
        </p:nvPicPr>
        <p:blipFill>
          <a:blip r:embed="rId2"/>
          <a:stretch>
            <a:fillRect/>
          </a:stretch>
        </p:blipFill>
        <p:spPr>
          <a:xfrm>
            <a:off x="667932" y="1690688"/>
            <a:ext cx="10515600" cy="3559175"/>
          </a:xfrm>
          <a:prstGeom prst="rect">
            <a:avLst/>
          </a:prstGeom>
        </p:spPr>
      </p:pic>
    </p:spTree>
    <p:extLst>
      <p:ext uri="{BB962C8B-B14F-4D97-AF65-F5344CB8AC3E}">
        <p14:creationId xmlns:p14="http://schemas.microsoft.com/office/powerpoint/2010/main" val="28818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0727" y="239316"/>
            <a:ext cx="10515600" cy="1325563"/>
          </a:xfrm>
        </p:spPr>
        <p:txBody>
          <a:bodyPr/>
          <a:lstStyle/>
          <a:p>
            <a:r>
              <a:rPr lang="en-US" altLang="zh-CN" b="1" dirty="0"/>
              <a:t>Structure of </a:t>
            </a:r>
            <a:r>
              <a:rPr lang="en-US" altLang="zh-CN" b="1" dirty="0" err="1"/>
              <a:t>TmAFP</a:t>
            </a:r>
            <a:endParaRPr lang="en-US" altLang="zh-CN" b="1" dirty="0"/>
          </a:p>
        </p:txBody>
      </p:sp>
      <p:pic>
        <p:nvPicPr>
          <p:cNvPr id="4" name="内容占位符 3"/>
          <p:cNvPicPr>
            <a:picLocks noGrp="1" noChangeAspect="1"/>
          </p:cNvPicPr>
          <p:nvPr>
            <p:ph idx="1"/>
          </p:nvPr>
        </p:nvPicPr>
        <p:blipFill>
          <a:blip r:embed="rId3"/>
          <a:stretch>
            <a:fillRect/>
          </a:stretch>
        </p:blipFill>
        <p:spPr>
          <a:xfrm>
            <a:off x="2039620" y="1564879"/>
            <a:ext cx="5613400" cy="4172585"/>
          </a:xfrm>
          <a:prstGeom prst="rect">
            <a:avLst/>
          </a:prstGeom>
        </p:spPr>
      </p:pic>
      <p:pic>
        <p:nvPicPr>
          <p:cNvPr id="5" name="图片 4"/>
          <p:cNvPicPr>
            <a:picLocks noChangeAspect="1"/>
          </p:cNvPicPr>
          <p:nvPr/>
        </p:nvPicPr>
        <p:blipFill>
          <a:blip r:embed="rId4"/>
          <a:stretch>
            <a:fillRect/>
          </a:stretch>
        </p:blipFill>
        <p:spPr>
          <a:xfrm>
            <a:off x="7653020" y="1496935"/>
            <a:ext cx="4538980" cy="4308475"/>
          </a:xfrm>
          <a:prstGeom prst="rect">
            <a:avLst/>
          </a:prstGeom>
        </p:spPr>
      </p:pic>
      <p:sp>
        <p:nvSpPr>
          <p:cNvPr id="6" name="矩形 5">
            <a:extLst>
              <a:ext uri="{FF2B5EF4-FFF2-40B4-BE49-F238E27FC236}">
                <a16:creationId xmlns:a16="http://schemas.microsoft.com/office/drawing/2014/main" id="{4AFCD34C-D241-4BBF-92C2-B7A052276408}"/>
              </a:ext>
            </a:extLst>
          </p:cNvPr>
          <p:cNvSpPr/>
          <p:nvPr/>
        </p:nvSpPr>
        <p:spPr>
          <a:xfrm>
            <a:off x="2670404" y="6221338"/>
            <a:ext cx="6851191" cy="369332"/>
          </a:xfrm>
          <a:prstGeom prst="rect">
            <a:avLst/>
          </a:prstGeom>
        </p:spPr>
        <p:txBody>
          <a:bodyPr wrap="square">
            <a:spAutoFit/>
          </a:bodyPr>
          <a:lstStyle/>
          <a:p>
            <a:r>
              <a:rPr lang="en-US" altLang="zh-CN" b="1" dirty="0" err="1">
                <a:solidFill>
                  <a:srgbClr val="222222"/>
                </a:solidFill>
                <a:latin typeface="Calibri" panose="020F0502020204030204" pitchFamily="34" charset="0"/>
                <a:cs typeface="Calibri" panose="020F0502020204030204" pitchFamily="34" charset="0"/>
              </a:rPr>
              <a:t>Graether</a:t>
            </a:r>
            <a:r>
              <a:rPr lang="en-US" altLang="zh-CN" b="1" dirty="0">
                <a:solidFill>
                  <a:srgbClr val="222222"/>
                </a:solidFill>
                <a:latin typeface="Calibri" panose="020F0502020204030204" pitchFamily="34" charset="0"/>
                <a:cs typeface="Calibri" panose="020F0502020204030204" pitchFamily="34" charset="0"/>
              </a:rPr>
              <a:t>, S., Kuiper, M., </a:t>
            </a:r>
            <a:r>
              <a:rPr lang="en-US" altLang="zh-CN" b="1" dirty="0" err="1">
                <a:solidFill>
                  <a:srgbClr val="222222"/>
                </a:solidFill>
                <a:latin typeface="Calibri" panose="020F0502020204030204" pitchFamily="34" charset="0"/>
                <a:cs typeface="Calibri" panose="020F0502020204030204" pitchFamily="34" charset="0"/>
              </a:rPr>
              <a:t>Gagné</a:t>
            </a:r>
            <a:r>
              <a:rPr lang="en-US" altLang="zh-CN" b="1" dirty="0">
                <a:solidFill>
                  <a:srgbClr val="222222"/>
                </a:solidFill>
                <a:latin typeface="Calibri" panose="020F0502020204030204" pitchFamily="34" charset="0"/>
                <a:cs typeface="Calibri" panose="020F0502020204030204" pitchFamily="34" charset="0"/>
              </a:rPr>
              <a:t>, S. </a:t>
            </a:r>
            <a:r>
              <a:rPr lang="en-US" altLang="zh-CN" b="1" i="1" dirty="0">
                <a:solidFill>
                  <a:srgbClr val="222222"/>
                </a:solidFill>
                <a:latin typeface="Calibri" panose="020F0502020204030204" pitchFamily="34" charset="0"/>
                <a:cs typeface="Calibri" panose="020F0502020204030204" pitchFamily="34" charset="0"/>
              </a:rPr>
              <a:t>et al.</a:t>
            </a:r>
            <a:r>
              <a:rPr lang="en-US" altLang="zh-CN" b="1" dirty="0">
                <a:solidFill>
                  <a:srgbClr val="222222"/>
                </a:solidFill>
                <a:latin typeface="Calibri" panose="020F0502020204030204" pitchFamily="34" charset="0"/>
                <a:cs typeface="Calibri" panose="020F0502020204030204" pitchFamily="34" charset="0"/>
              </a:rPr>
              <a:t> </a:t>
            </a:r>
            <a:r>
              <a:rPr lang="en-US" altLang="zh-CN" b="1" i="1" dirty="0">
                <a:solidFill>
                  <a:srgbClr val="222222"/>
                </a:solidFill>
                <a:latin typeface="Calibri" panose="020F0502020204030204" pitchFamily="34" charset="0"/>
                <a:cs typeface="Calibri" panose="020F0502020204030204" pitchFamily="34" charset="0"/>
              </a:rPr>
              <a:t>Nature</a:t>
            </a:r>
            <a:r>
              <a:rPr lang="en-US" altLang="zh-CN" b="1" dirty="0">
                <a:solidFill>
                  <a:srgbClr val="222222"/>
                </a:solidFill>
                <a:latin typeface="Calibri" panose="020F0502020204030204" pitchFamily="34" charset="0"/>
                <a:cs typeface="Calibri" panose="020F0502020204030204" pitchFamily="34" charset="0"/>
              </a:rPr>
              <a:t> 406, 325–328 (2000)</a:t>
            </a:r>
            <a:endParaRPr lang="zh-CN" altLang="en-US" b="1" dirty="0">
              <a:latin typeface="Calibri" panose="020F0502020204030204" pitchFamily="34" charset="0"/>
              <a:cs typeface="Calibri" panose="020F0502020204030204" pitchFamily="34" charset="0"/>
            </a:endParaRPr>
          </a:p>
        </p:txBody>
      </p:sp>
      <p:pic>
        <p:nvPicPr>
          <p:cNvPr id="3" name="图片 2">
            <a:extLst>
              <a:ext uri="{FF2B5EF4-FFF2-40B4-BE49-F238E27FC236}">
                <a16:creationId xmlns:a16="http://schemas.microsoft.com/office/drawing/2014/main" id="{68CA29D0-DB0D-4C69-9942-3D043C15360E}"/>
              </a:ext>
            </a:extLst>
          </p:cNvPr>
          <p:cNvPicPr>
            <a:picLocks noChangeAspect="1"/>
          </p:cNvPicPr>
          <p:nvPr/>
        </p:nvPicPr>
        <p:blipFill>
          <a:blip r:embed="rId5"/>
          <a:stretch>
            <a:fillRect/>
          </a:stretch>
        </p:blipFill>
        <p:spPr>
          <a:xfrm>
            <a:off x="0" y="1120536"/>
            <a:ext cx="2200866" cy="55232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IBS </a:t>
            </a:r>
            <a:r>
              <a:rPr lang="en-US" altLang="zh-CN" b="1" dirty="0" err="1"/>
              <a:t>Strcuture</a:t>
            </a:r>
            <a:endParaRPr lang="en-US" altLang="zh-CN" b="1" dirty="0"/>
          </a:p>
        </p:txBody>
      </p:sp>
      <p:pic>
        <p:nvPicPr>
          <p:cNvPr id="4" name="内容占位符 3"/>
          <p:cNvPicPr>
            <a:picLocks noGrp="1" noChangeAspect="1"/>
          </p:cNvPicPr>
          <p:nvPr>
            <p:ph idx="1"/>
          </p:nvPr>
        </p:nvPicPr>
        <p:blipFill>
          <a:blip r:embed="rId3"/>
          <a:stretch>
            <a:fillRect/>
          </a:stretch>
        </p:blipFill>
        <p:spPr>
          <a:xfrm>
            <a:off x="943927" y="1496695"/>
            <a:ext cx="10304145" cy="4996180"/>
          </a:xfrm>
          <a:prstGeom prst="rect">
            <a:avLst/>
          </a:prstGeom>
        </p:spPr>
      </p:pic>
      <p:sp>
        <p:nvSpPr>
          <p:cNvPr id="3" name="矩形 2">
            <a:extLst>
              <a:ext uri="{FF2B5EF4-FFF2-40B4-BE49-F238E27FC236}">
                <a16:creationId xmlns:a16="http://schemas.microsoft.com/office/drawing/2014/main" id="{B8CB7564-62C5-447C-812F-D26774409717}"/>
              </a:ext>
            </a:extLst>
          </p:cNvPr>
          <p:cNvSpPr/>
          <p:nvPr/>
        </p:nvSpPr>
        <p:spPr>
          <a:xfrm>
            <a:off x="1669568" y="6415524"/>
            <a:ext cx="9684232" cy="369332"/>
          </a:xfrm>
          <a:prstGeom prst="rect">
            <a:avLst/>
          </a:prstGeom>
        </p:spPr>
        <p:txBody>
          <a:bodyPr wrap="square">
            <a:spAutoFit/>
          </a:bodyPr>
          <a:lstStyle/>
          <a:p>
            <a:r>
              <a:rPr lang="en-US" altLang="zh-CN" b="1" dirty="0">
                <a:solidFill>
                  <a:srgbClr val="333333"/>
                </a:solidFill>
                <a:latin typeface="Calibri" panose="020F0502020204030204" pitchFamily="34" charset="0"/>
                <a:cs typeface="Calibri" panose="020F0502020204030204" pitchFamily="34" charset="0"/>
              </a:rPr>
              <a:t>Maya Bar </a:t>
            </a:r>
            <a:r>
              <a:rPr lang="en-US" altLang="zh-CN" b="1" dirty="0" err="1">
                <a:solidFill>
                  <a:srgbClr val="333333"/>
                </a:solidFill>
                <a:latin typeface="Calibri" panose="020F0502020204030204" pitchFamily="34" charset="0"/>
                <a:cs typeface="Calibri" panose="020F0502020204030204" pitchFamily="34" charset="0"/>
              </a:rPr>
              <a:t>Dolev</a:t>
            </a:r>
            <a:r>
              <a:rPr lang="en-US" altLang="zh-CN" b="1" dirty="0">
                <a:solidFill>
                  <a:srgbClr val="333333"/>
                </a:solidFill>
                <a:latin typeface="Calibri" panose="020F0502020204030204" pitchFamily="34" charset="0"/>
                <a:cs typeface="Calibri" panose="020F0502020204030204" pitchFamily="34" charset="0"/>
              </a:rPr>
              <a:t>, </a:t>
            </a:r>
            <a:r>
              <a:rPr lang="en-US" altLang="zh-CN" b="1" dirty="0" err="1">
                <a:solidFill>
                  <a:srgbClr val="333333"/>
                </a:solidFill>
                <a:latin typeface="Calibri" panose="020F0502020204030204" pitchFamily="34" charset="0"/>
                <a:cs typeface="Calibri" panose="020F0502020204030204" pitchFamily="34" charset="0"/>
              </a:rPr>
              <a:t>Ido</a:t>
            </a:r>
            <a:r>
              <a:rPr lang="en-US" altLang="zh-CN" b="1" dirty="0">
                <a:solidFill>
                  <a:srgbClr val="333333"/>
                </a:solidFill>
                <a:latin typeface="Calibri" panose="020F0502020204030204" pitchFamily="34" charset="0"/>
                <a:cs typeface="Calibri" panose="020F0502020204030204" pitchFamily="34" charset="0"/>
              </a:rPr>
              <a:t> </a:t>
            </a:r>
            <a:r>
              <a:rPr lang="en-US" altLang="zh-CN" b="1" dirty="0" err="1">
                <a:solidFill>
                  <a:srgbClr val="333333"/>
                </a:solidFill>
                <a:latin typeface="Calibri" panose="020F0502020204030204" pitchFamily="34" charset="0"/>
                <a:cs typeface="Calibri" panose="020F0502020204030204" pitchFamily="34" charset="0"/>
              </a:rPr>
              <a:t>Braslavsky</a:t>
            </a:r>
            <a:r>
              <a:rPr lang="en-US" altLang="zh-CN" b="1" dirty="0">
                <a:solidFill>
                  <a:srgbClr val="333333"/>
                </a:solidFill>
                <a:latin typeface="Calibri" panose="020F0502020204030204" pitchFamily="34" charset="0"/>
                <a:cs typeface="Calibri" panose="020F0502020204030204" pitchFamily="34" charset="0"/>
              </a:rPr>
              <a:t>, Peter L. Davies. </a:t>
            </a:r>
            <a:r>
              <a:rPr lang="en-US" altLang="zh-CN" b="1" dirty="0">
                <a:latin typeface="Calibri" panose="020F0502020204030204" pitchFamily="34" charset="0"/>
                <a:cs typeface="Calibri" panose="020F0502020204030204" pitchFamily="34" charset="0"/>
              </a:rPr>
              <a:t>Annual Review of Biochemistry  2016 85: 512-542;</a:t>
            </a:r>
            <a:endParaRPr lang="zh-CN" altLang="en-US" dirty="0">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0095" y="283144"/>
            <a:ext cx="10515600" cy="1325563"/>
          </a:xfrm>
        </p:spPr>
        <p:txBody>
          <a:bodyPr/>
          <a:lstStyle/>
          <a:p>
            <a:r>
              <a:rPr lang="en-US" altLang="zh-CN" b="1" dirty="0"/>
              <a:t>Irreversible or Reversible</a:t>
            </a:r>
          </a:p>
        </p:txBody>
      </p:sp>
      <p:pic>
        <p:nvPicPr>
          <p:cNvPr id="4" name="内容占位符 3"/>
          <p:cNvPicPr>
            <a:picLocks noGrp="1" noChangeAspect="1"/>
          </p:cNvPicPr>
          <p:nvPr>
            <p:ph idx="1"/>
          </p:nvPr>
        </p:nvPicPr>
        <p:blipFill>
          <a:blip r:embed="rId3"/>
          <a:stretch>
            <a:fillRect/>
          </a:stretch>
        </p:blipFill>
        <p:spPr>
          <a:xfrm>
            <a:off x="257286" y="1278856"/>
            <a:ext cx="10977245" cy="51060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9645" y="257919"/>
            <a:ext cx="10515600" cy="1325563"/>
          </a:xfrm>
        </p:spPr>
        <p:txBody>
          <a:bodyPr/>
          <a:lstStyle/>
          <a:p>
            <a:r>
              <a:rPr lang="en-US" altLang="zh-CN" b="1" dirty="0"/>
              <a:t>Micro-Insight of Binding</a:t>
            </a:r>
          </a:p>
        </p:txBody>
      </p:sp>
      <p:pic>
        <p:nvPicPr>
          <p:cNvPr id="4" name="内容占位符 3"/>
          <p:cNvPicPr>
            <a:picLocks noGrp="1" noChangeAspect="1"/>
          </p:cNvPicPr>
          <p:nvPr>
            <p:ph idx="1"/>
          </p:nvPr>
        </p:nvPicPr>
        <p:blipFill>
          <a:blip r:embed="rId3"/>
          <a:stretch>
            <a:fillRect/>
          </a:stretch>
        </p:blipFill>
        <p:spPr>
          <a:xfrm>
            <a:off x="1182304" y="1317363"/>
            <a:ext cx="9662795" cy="54343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Water near IBS is ordered?</a:t>
            </a:r>
          </a:p>
        </p:txBody>
      </p:sp>
      <p:sp>
        <p:nvSpPr>
          <p:cNvPr id="3" name="内容占位符 2"/>
          <p:cNvSpPr>
            <a:spLocks noGrp="1"/>
          </p:cNvSpPr>
          <p:nvPr>
            <p:ph idx="1"/>
          </p:nvPr>
        </p:nvSpPr>
        <p:spPr/>
        <p:txBody>
          <a:bodyPr/>
          <a:lstStyle/>
          <a:p>
            <a:pPr marL="0" indent="0">
              <a:buNone/>
            </a:pPr>
            <a:endParaRPr lang="en-US" altLang="zh-CN">
              <a:sym typeface="+mn-ea"/>
            </a:endParaRPr>
          </a:p>
          <a:p>
            <a:pPr marL="0" indent="0">
              <a:buNone/>
            </a:pPr>
            <a:r>
              <a:rPr lang="en-US" altLang="zh-CN">
                <a:sym typeface="+mn-ea"/>
              </a:rPr>
              <a:t>1. Tetrehedral Structure parameter</a:t>
            </a:r>
            <a:endParaRPr lang="en-US" altLang="zh-CN"/>
          </a:p>
          <a:p>
            <a:pPr marL="0" indent="0">
              <a:buNone/>
            </a:pPr>
            <a:r>
              <a:rPr lang="en-US" altLang="zh-CN">
                <a:sym typeface="+mn-ea"/>
              </a:rPr>
              <a:t>2. Hydrogen bond life time</a:t>
            </a:r>
            <a:endParaRPr lang="en-US" altLang="zh-CN"/>
          </a:p>
          <a:p>
            <a:pPr marL="0" indent="0">
              <a:buNone/>
            </a:pPr>
            <a:r>
              <a:rPr lang="en-US" altLang="zh-CN">
                <a:sym typeface="+mn-ea"/>
              </a:rPr>
              <a:t>3. Water reorientation dynamics</a:t>
            </a:r>
            <a:endParaRPr lang="en-US" altLang="zh-CN"/>
          </a:p>
          <a:p>
            <a:pPr marL="0" indent="0">
              <a:buNone/>
            </a:pPr>
            <a:r>
              <a:rPr lang="en-US" altLang="zh-CN">
                <a:sym typeface="+mn-ea"/>
              </a:rPr>
              <a:t>4. Distribution of the OOH </a:t>
            </a:r>
            <a:endParaRPr lang="en-US" altLang="zh-CN"/>
          </a:p>
          <a:p>
            <a:endParaRPr lang="zh-CN" altLang="en-US"/>
          </a:p>
        </p:txBody>
      </p:sp>
      <p:pic>
        <p:nvPicPr>
          <p:cNvPr id="4" name="内容占位符 3"/>
          <p:cNvPicPr>
            <a:picLocks noChangeAspect="1"/>
          </p:cNvPicPr>
          <p:nvPr/>
        </p:nvPicPr>
        <p:blipFill>
          <a:blip r:embed="rId3"/>
          <a:stretch>
            <a:fillRect/>
          </a:stretch>
        </p:blipFill>
        <p:spPr>
          <a:xfrm>
            <a:off x="481330" y="1579880"/>
            <a:ext cx="10516235" cy="48425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AFP-3 Has Ordered Water</a:t>
            </a:r>
          </a:p>
        </p:txBody>
      </p:sp>
      <p:pic>
        <p:nvPicPr>
          <p:cNvPr id="6" name="内容占位符 5"/>
          <p:cNvPicPr>
            <a:picLocks noGrp="1" noChangeAspect="1"/>
          </p:cNvPicPr>
          <p:nvPr>
            <p:ph idx="1"/>
          </p:nvPr>
        </p:nvPicPr>
        <p:blipFill>
          <a:blip r:embed="rId3"/>
          <a:stretch>
            <a:fillRect/>
          </a:stretch>
        </p:blipFill>
        <p:spPr>
          <a:xfrm>
            <a:off x="56515" y="1709420"/>
            <a:ext cx="5621020" cy="3956050"/>
          </a:xfrm>
          <a:prstGeom prst="rect">
            <a:avLst/>
          </a:prstGeom>
        </p:spPr>
      </p:pic>
      <p:pic>
        <p:nvPicPr>
          <p:cNvPr id="7" name="图片 6"/>
          <p:cNvPicPr>
            <a:picLocks noChangeAspect="1"/>
          </p:cNvPicPr>
          <p:nvPr/>
        </p:nvPicPr>
        <p:blipFill>
          <a:blip r:embed="rId4"/>
          <a:stretch>
            <a:fillRect/>
          </a:stretch>
        </p:blipFill>
        <p:spPr>
          <a:xfrm>
            <a:off x="6369050" y="1691005"/>
            <a:ext cx="5734050" cy="43910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2633" y="75040"/>
            <a:ext cx="10515600" cy="1325563"/>
          </a:xfrm>
        </p:spPr>
        <p:txBody>
          <a:bodyPr/>
          <a:lstStyle/>
          <a:p>
            <a:r>
              <a:rPr lang="en-US" altLang="zh-CN" b="1" dirty="0" err="1"/>
              <a:t>TmAFP</a:t>
            </a:r>
            <a:r>
              <a:rPr lang="en-US" altLang="zh-CN" b="1" dirty="0"/>
              <a:t> Not Obvious </a:t>
            </a:r>
          </a:p>
        </p:txBody>
      </p:sp>
      <p:pic>
        <p:nvPicPr>
          <p:cNvPr id="4" name="内容占位符 3"/>
          <p:cNvPicPr>
            <a:picLocks noGrp="1" noChangeAspect="1"/>
          </p:cNvPicPr>
          <p:nvPr>
            <p:ph idx="1"/>
          </p:nvPr>
        </p:nvPicPr>
        <p:blipFill>
          <a:blip r:embed="rId2"/>
          <a:stretch>
            <a:fillRect/>
          </a:stretch>
        </p:blipFill>
        <p:spPr>
          <a:xfrm>
            <a:off x="282633" y="1160684"/>
            <a:ext cx="6203950" cy="5946140"/>
          </a:xfrm>
          <a:prstGeom prst="rect">
            <a:avLst/>
          </a:prstGeom>
        </p:spPr>
      </p:pic>
      <p:pic>
        <p:nvPicPr>
          <p:cNvPr id="5" name="图片 4"/>
          <p:cNvPicPr>
            <a:picLocks noChangeAspect="1"/>
          </p:cNvPicPr>
          <p:nvPr/>
        </p:nvPicPr>
        <p:blipFill>
          <a:blip r:embed="rId3"/>
          <a:stretch>
            <a:fillRect/>
          </a:stretch>
        </p:blipFill>
        <p:spPr>
          <a:xfrm>
            <a:off x="6889115" y="-123825"/>
            <a:ext cx="3797300" cy="3721100"/>
          </a:xfrm>
          <a:prstGeom prst="rect">
            <a:avLst/>
          </a:prstGeom>
        </p:spPr>
      </p:pic>
      <p:pic>
        <p:nvPicPr>
          <p:cNvPr id="6" name="图片 5"/>
          <p:cNvPicPr>
            <a:picLocks noChangeAspect="1"/>
          </p:cNvPicPr>
          <p:nvPr/>
        </p:nvPicPr>
        <p:blipFill>
          <a:blip r:embed="rId4"/>
          <a:stretch>
            <a:fillRect/>
          </a:stretch>
        </p:blipFill>
        <p:spPr>
          <a:xfrm>
            <a:off x="7052945" y="3597275"/>
            <a:ext cx="3469640" cy="331914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2537" y="180975"/>
            <a:ext cx="10515600" cy="1325563"/>
          </a:xfrm>
        </p:spPr>
        <p:txBody>
          <a:bodyPr>
            <a:normAutofit/>
          </a:bodyPr>
          <a:lstStyle/>
          <a:p>
            <a:r>
              <a:rPr lang="en-US" altLang="zh-CN" b="1" dirty="0"/>
              <a:t>How to </a:t>
            </a:r>
            <a:r>
              <a:rPr lang="en-US" altLang="zh-CN" b="1" dirty="0" err="1"/>
              <a:t>bingding</a:t>
            </a:r>
            <a:r>
              <a:rPr lang="en-US" altLang="zh-CN" b="1" dirty="0"/>
              <a:t> the ice</a:t>
            </a:r>
            <a:br>
              <a:rPr lang="en-US" altLang="zh-CN" b="1" dirty="0"/>
            </a:br>
            <a:r>
              <a:rPr lang="en-US" altLang="zh-CN" b="1" dirty="0"/>
              <a:t>	Anchored Clathrate water</a:t>
            </a:r>
          </a:p>
        </p:txBody>
      </p:sp>
      <p:pic>
        <p:nvPicPr>
          <p:cNvPr id="4" name="内容占位符 3"/>
          <p:cNvPicPr>
            <a:picLocks noGrp="1" noChangeAspect="1"/>
          </p:cNvPicPr>
          <p:nvPr>
            <p:ph idx="1"/>
          </p:nvPr>
        </p:nvPicPr>
        <p:blipFill>
          <a:blip r:embed="rId3"/>
          <a:stretch>
            <a:fillRect/>
          </a:stretch>
        </p:blipFill>
        <p:spPr>
          <a:xfrm>
            <a:off x="7247890" y="221615"/>
            <a:ext cx="4702175" cy="4741545"/>
          </a:xfrm>
          <a:prstGeom prst="rect">
            <a:avLst/>
          </a:prstGeom>
        </p:spPr>
      </p:pic>
      <p:sp>
        <p:nvSpPr>
          <p:cNvPr id="5" name="文本框 4"/>
          <p:cNvSpPr txBox="1"/>
          <p:nvPr/>
        </p:nvSpPr>
        <p:spPr>
          <a:xfrm>
            <a:off x="7910830" y="5092065"/>
            <a:ext cx="4039870" cy="922020"/>
          </a:xfrm>
          <a:prstGeom prst="rect">
            <a:avLst/>
          </a:prstGeom>
          <a:noFill/>
        </p:spPr>
        <p:txBody>
          <a:bodyPr wrap="square" rtlCol="0" anchor="t">
            <a:spAutoFit/>
          </a:bodyPr>
          <a:lstStyle/>
          <a:p>
            <a:r>
              <a:rPr lang="zh-CN" altLang="en-US"/>
              <a:t>Insect hyperactive AFPs bind to ice through three distinct anchored clathrate motifs. </a:t>
            </a:r>
          </a:p>
        </p:txBody>
      </p:sp>
      <p:pic>
        <p:nvPicPr>
          <p:cNvPr id="6" name="图片 5"/>
          <p:cNvPicPr>
            <a:picLocks noChangeAspect="1"/>
          </p:cNvPicPr>
          <p:nvPr/>
        </p:nvPicPr>
        <p:blipFill>
          <a:blip r:embed="rId4"/>
          <a:stretch>
            <a:fillRect/>
          </a:stretch>
        </p:blipFill>
        <p:spPr>
          <a:xfrm>
            <a:off x="189230" y="1575195"/>
            <a:ext cx="6381115" cy="4838065"/>
          </a:xfrm>
          <a:prstGeom prst="rect">
            <a:avLst/>
          </a:prstGeom>
        </p:spPr>
      </p:pic>
      <p:pic>
        <p:nvPicPr>
          <p:cNvPr id="7" name="图片 6"/>
          <p:cNvPicPr>
            <a:picLocks noChangeAspect="1"/>
          </p:cNvPicPr>
          <p:nvPr/>
        </p:nvPicPr>
        <p:blipFill>
          <a:blip r:embed="rId5"/>
          <a:stretch>
            <a:fillRect/>
          </a:stretch>
        </p:blipFill>
        <p:spPr>
          <a:xfrm>
            <a:off x="7089775" y="-1905"/>
            <a:ext cx="4860925" cy="6678930"/>
          </a:xfrm>
          <a:prstGeom prst="rect">
            <a:avLst/>
          </a:prstGeom>
        </p:spPr>
      </p:pic>
      <p:sp>
        <p:nvSpPr>
          <p:cNvPr id="3" name="矩形 2">
            <a:extLst>
              <a:ext uri="{FF2B5EF4-FFF2-40B4-BE49-F238E27FC236}">
                <a16:creationId xmlns:a16="http://schemas.microsoft.com/office/drawing/2014/main" id="{7ABC7B70-F9BE-4BE9-B3C7-C0A3C86584C9}"/>
              </a:ext>
            </a:extLst>
          </p:cNvPr>
          <p:cNvSpPr/>
          <p:nvPr/>
        </p:nvSpPr>
        <p:spPr>
          <a:xfrm>
            <a:off x="2820357" y="6380481"/>
            <a:ext cx="4151136" cy="369332"/>
          </a:xfrm>
          <a:prstGeom prst="rect">
            <a:avLst/>
          </a:prstGeom>
        </p:spPr>
        <p:txBody>
          <a:bodyPr wrap="none">
            <a:spAutoFit/>
          </a:bodyPr>
          <a:lstStyle/>
          <a:p>
            <a:r>
              <a:rPr lang="pt-BR" altLang="zh-CN" b="1" dirty="0">
                <a:solidFill>
                  <a:srgbClr val="333333"/>
                </a:solidFill>
                <a:latin typeface="Calibri" panose="020F0502020204030204" pitchFamily="34" charset="0"/>
                <a:cs typeface="Calibri" panose="020F0502020204030204" pitchFamily="34" charset="0"/>
              </a:rPr>
              <a:t>PNAS August 14, 2018 115 (33) 8266-8271</a:t>
            </a:r>
            <a:endParaRPr lang="zh-CN" altLang="en-US"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D621F2-44E0-4D95-AF97-8A2CB4FC1434}"/>
              </a:ext>
            </a:extLst>
          </p:cNvPr>
          <p:cNvSpPr>
            <a:spLocks noGrp="1"/>
          </p:cNvSpPr>
          <p:nvPr>
            <p:ph type="title"/>
          </p:nvPr>
        </p:nvSpPr>
        <p:spPr/>
        <p:txBody>
          <a:bodyPr/>
          <a:lstStyle/>
          <a:p>
            <a:r>
              <a:rPr lang="en-US" altLang="zh-CN" b="1" dirty="0"/>
              <a:t>Outline</a:t>
            </a:r>
            <a:endParaRPr lang="zh-CN" altLang="en-US" b="1" dirty="0"/>
          </a:p>
        </p:txBody>
      </p:sp>
      <p:sp>
        <p:nvSpPr>
          <p:cNvPr id="3" name="内容占位符 2">
            <a:extLst>
              <a:ext uri="{FF2B5EF4-FFF2-40B4-BE49-F238E27FC236}">
                <a16:creationId xmlns:a16="http://schemas.microsoft.com/office/drawing/2014/main" id="{0833719F-806B-447E-B138-F48E12C3B5A7}"/>
              </a:ext>
            </a:extLst>
          </p:cNvPr>
          <p:cNvSpPr>
            <a:spLocks noGrp="1"/>
          </p:cNvSpPr>
          <p:nvPr>
            <p:ph idx="1"/>
          </p:nvPr>
        </p:nvSpPr>
        <p:spPr/>
        <p:txBody>
          <a:bodyPr>
            <a:normAutofit fontScale="85000" lnSpcReduction="20000"/>
          </a:bodyPr>
          <a:lstStyle/>
          <a:p>
            <a:pPr>
              <a:lnSpc>
                <a:spcPct val="150000"/>
              </a:lnSpc>
            </a:pPr>
            <a:r>
              <a:rPr lang="en-US" altLang="zh-CN" dirty="0"/>
              <a:t>Introduction</a:t>
            </a:r>
          </a:p>
          <a:p>
            <a:pPr>
              <a:lnSpc>
                <a:spcPct val="150000"/>
              </a:lnSpc>
            </a:pPr>
            <a:r>
              <a:rPr lang="en-US" altLang="zh-CN" dirty="0"/>
              <a:t>Classification and Structure</a:t>
            </a:r>
          </a:p>
          <a:p>
            <a:pPr>
              <a:lnSpc>
                <a:spcPct val="150000"/>
              </a:lnSpc>
            </a:pPr>
            <a:r>
              <a:rPr lang="en-US" altLang="zh-CN" dirty="0"/>
              <a:t>Function and Properties</a:t>
            </a:r>
          </a:p>
          <a:p>
            <a:pPr lvl="1">
              <a:lnSpc>
                <a:spcPct val="150000"/>
              </a:lnSpc>
            </a:pPr>
            <a:r>
              <a:rPr lang="en-US" altLang="zh-CN" dirty="0"/>
              <a:t>Thermal Hysteresis</a:t>
            </a:r>
          </a:p>
          <a:p>
            <a:pPr lvl="1">
              <a:lnSpc>
                <a:spcPct val="150000"/>
              </a:lnSpc>
            </a:pPr>
            <a:r>
              <a:rPr lang="en-US" altLang="zh-CN" dirty="0"/>
              <a:t>Ice Shaping</a:t>
            </a:r>
          </a:p>
          <a:p>
            <a:pPr lvl="1">
              <a:lnSpc>
                <a:spcPct val="150000"/>
              </a:lnSpc>
            </a:pPr>
            <a:r>
              <a:rPr lang="en-US" altLang="zh-CN" dirty="0"/>
              <a:t>Ice Recrystallization Inhibition (IRI) </a:t>
            </a:r>
          </a:p>
          <a:p>
            <a:pPr>
              <a:lnSpc>
                <a:spcPct val="150000"/>
              </a:lnSpc>
            </a:pPr>
            <a:r>
              <a:rPr lang="en-US" altLang="zh-CN" dirty="0"/>
              <a:t>The Mechanism of IBP</a:t>
            </a:r>
          </a:p>
          <a:p>
            <a:pPr>
              <a:lnSpc>
                <a:spcPct val="150000"/>
              </a:lnSpc>
            </a:pPr>
            <a:r>
              <a:rPr lang="en-US" altLang="zh-CN" dirty="0"/>
              <a:t>Challenges and  Opportunities</a:t>
            </a:r>
            <a:endParaRPr lang="zh-CN" altLang="en-US" dirty="0"/>
          </a:p>
        </p:txBody>
      </p:sp>
    </p:spTree>
    <p:extLst>
      <p:ext uri="{BB962C8B-B14F-4D97-AF65-F5344CB8AC3E}">
        <p14:creationId xmlns:p14="http://schemas.microsoft.com/office/powerpoint/2010/main" val="2175615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Challenges</a:t>
            </a:r>
          </a:p>
        </p:txBody>
      </p:sp>
      <p:pic>
        <p:nvPicPr>
          <p:cNvPr id="4" name="内容占位符 3"/>
          <p:cNvPicPr>
            <a:picLocks noGrp="1" noChangeAspect="1"/>
          </p:cNvPicPr>
          <p:nvPr>
            <p:ph idx="1"/>
          </p:nvPr>
        </p:nvPicPr>
        <p:blipFill>
          <a:blip r:embed="rId3"/>
          <a:stretch>
            <a:fillRect/>
          </a:stretch>
        </p:blipFill>
        <p:spPr>
          <a:xfrm>
            <a:off x="838200" y="2221230"/>
            <a:ext cx="10515600" cy="35591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1850" y="1487805"/>
            <a:ext cx="10515600" cy="2263775"/>
          </a:xfrm>
        </p:spPr>
        <p:txBody>
          <a:bodyPr/>
          <a:lstStyle/>
          <a:p>
            <a:pPr algn="ctr"/>
            <a:r>
              <a:rPr lang="en-US" altLang="zh-CN" sz="8800"/>
              <a:t>Thanks</a:t>
            </a:r>
          </a:p>
        </p:txBody>
      </p:sp>
      <p:sp>
        <p:nvSpPr>
          <p:cNvPr id="5" name="文本占位符 4"/>
          <p:cNvSpPr>
            <a:spLocks noGrp="1"/>
          </p:cNvSpPr>
          <p:nvPr>
            <p:ph type="body" idx="1"/>
          </p:nvPr>
        </p:nvSpPr>
        <p:spPr/>
        <p:txBody>
          <a:bodyPr/>
          <a:lstStyle/>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Introduction</a:t>
            </a:r>
            <a:br>
              <a:rPr lang="en-US" altLang="zh-CN" b="1" dirty="0"/>
            </a:br>
            <a:endParaRPr lang="en-US" altLang="zh-CN" b="1" dirty="0"/>
          </a:p>
        </p:txBody>
      </p:sp>
      <p:sp>
        <p:nvSpPr>
          <p:cNvPr id="3" name="内容占位符 2"/>
          <p:cNvSpPr>
            <a:spLocks noGrp="1"/>
          </p:cNvSpPr>
          <p:nvPr>
            <p:ph idx="1"/>
          </p:nvPr>
        </p:nvSpPr>
        <p:spPr/>
        <p:txBody>
          <a:bodyPr/>
          <a:lstStyle/>
          <a:p>
            <a:pPr marL="0" indent="0">
              <a:buNone/>
            </a:pPr>
            <a:r>
              <a:rPr lang="en-US" altLang="zh-CN" dirty="0"/>
              <a:t>Lots of creatures can survive in the subzero habitats, A series of proteins were discovered by scientist from fish, enzymes, insects and plants. They have diversity structures but own the same function: depress the freezing point. </a:t>
            </a:r>
          </a:p>
          <a:p>
            <a:pPr marL="0" indent="0">
              <a:buNone/>
            </a:pPr>
            <a:r>
              <a:rPr lang="en-US" altLang="zh-CN" dirty="0"/>
              <a:t>We call those hyperactive and have high </a:t>
            </a:r>
            <a:r>
              <a:rPr lang="en-US" altLang="zh-CN" b="1" dirty="0"/>
              <a:t>Thermal Hysteresis(TH) </a:t>
            </a:r>
            <a:r>
              <a:rPr lang="en-US" altLang="zh-CN" dirty="0"/>
              <a:t>proteins as </a:t>
            </a:r>
            <a:r>
              <a:rPr lang="en-US" altLang="zh-CN" b="1" dirty="0"/>
              <a:t>Antifreeze Proteins(AFP)</a:t>
            </a:r>
            <a:r>
              <a:rPr lang="en-US" altLang="zh-CN" dirty="0"/>
              <a:t>. Including those have lower TH proteins, we call them </a:t>
            </a:r>
            <a:r>
              <a:rPr lang="en-US" altLang="zh-CN" b="1" dirty="0"/>
              <a:t>Ice Binding Proteins(IBP)  </a:t>
            </a:r>
          </a:p>
          <a:p>
            <a:pPr marL="0" indent="0">
              <a:buNone/>
            </a:pPr>
            <a:r>
              <a:rPr lang="en-US" altLang="zh-CN" dirty="0"/>
              <a:t>Except that,  </a:t>
            </a:r>
            <a:r>
              <a:rPr lang="en-US" altLang="zh-CN" b="1" dirty="0"/>
              <a:t>Polyvinyl Alcohol (PVA) </a:t>
            </a:r>
            <a:r>
              <a:rPr lang="en-US" altLang="zh-CN" dirty="0"/>
              <a:t>and </a:t>
            </a:r>
            <a:r>
              <a:rPr lang="en-US" altLang="zh-CN" b="1" dirty="0"/>
              <a:t>Antifreeze Glycoproteins (AFGPs)</a:t>
            </a:r>
            <a:r>
              <a:rPr lang="en-US" altLang="zh-CN" dirty="0"/>
              <a:t> and etc. also have the same functions.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4DB939-4F42-4FCC-98B4-B4D67E374C93}"/>
              </a:ext>
            </a:extLst>
          </p:cNvPr>
          <p:cNvSpPr>
            <a:spLocks noGrp="1"/>
          </p:cNvSpPr>
          <p:nvPr>
            <p:ph type="title"/>
          </p:nvPr>
        </p:nvSpPr>
        <p:spPr/>
        <p:txBody>
          <a:bodyPr/>
          <a:lstStyle/>
          <a:p>
            <a:r>
              <a:rPr lang="en-US" altLang="zh-CN" b="1" dirty="0"/>
              <a:t>Introduction</a:t>
            </a:r>
            <a:endParaRPr lang="zh-CN" altLang="en-US" b="1" dirty="0"/>
          </a:p>
        </p:txBody>
      </p:sp>
      <p:pic>
        <p:nvPicPr>
          <p:cNvPr id="4" name="内容占位符 3">
            <a:extLst>
              <a:ext uri="{FF2B5EF4-FFF2-40B4-BE49-F238E27FC236}">
                <a16:creationId xmlns:a16="http://schemas.microsoft.com/office/drawing/2014/main" id="{7DB4674B-A881-42D5-AD12-007602E67CDA}"/>
              </a:ext>
            </a:extLst>
          </p:cNvPr>
          <p:cNvPicPr>
            <a:picLocks noGrp="1" noChangeAspect="1"/>
          </p:cNvPicPr>
          <p:nvPr>
            <p:ph idx="1"/>
          </p:nvPr>
        </p:nvPicPr>
        <p:blipFill>
          <a:blip r:embed="rId3"/>
          <a:stretch>
            <a:fillRect/>
          </a:stretch>
        </p:blipFill>
        <p:spPr>
          <a:xfrm>
            <a:off x="5114148" y="731520"/>
            <a:ext cx="6524621" cy="5331795"/>
          </a:xfrm>
          <a:prstGeom prst="rect">
            <a:avLst/>
          </a:prstGeom>
        </p:spPr>
      </p:pic>
      <p:sp>
        <p:nvSpPr>
          <p:cNvPr id="5" name="矩形 4">
            <a:extLst>
              <a:ext uri="{FF2B5EF4-FFF2-40B4-BE49-F238E27FC236}">
                <a16:creationId xmlns:a16="http://schemas.microsoft.com/office/drawing/2014/main" id="{B7E7D04B-5DB4-46A0-BCD1-B75AAF46CC00}"/>
              </a:ext>
            </a:extLst>
          </p:cNvPr>
          <p:cNvSpPr/>
          <p:nvPr/>
        </p:nvSpPr>
        <p:spPr>
          <a:xfrm>
            <a:off x="340360" y="1925380"/>
            <a:ext cx="5704840" cy="3360022"/>
          </a:xfrm>
          <a:prstGeom prst="rect">
            <a:avLst/>
          </a:prstGeom>
        </p:spPr>
        <p:txBody>
          <a:bodyPr wrap="square">
            <a:spAutoFit/>
          </a:bodyPr>
          <a:lstStyle/>
          <a:p>
            <a:pPr>
              <a:lnSpc>
                <a:spcPct val="150000"/>
              </a:lnSpc>
            </a:pPr>
            <a:r>
              <a:rPr lang="en-US" altLang="zh-CN" sz="2400" dirty="0">
                <a:latin typeface="Calibri" panose="020F0502020204030204" pitchFamily="34" charset="0"/>
                <a:cs typeface="Calibri" panose="020F0502020204030204" pitchFamily="34" charset="0"/>
              </a:rPr>
              <a:t>Lots of creatures can survive in the subzero habitats. A series of proteins were discovered by scientist from fish, enzymes, insects and plants. They have diversity structures but own the same function: depress the freezing point. </a:t>
            </a:r>
          </a:p>
        </p:txBody>
      </p:sp>
      <p:sp>
        <p:nvSpPr>
          <p:cNvPr id="6" name="矩形 5">
            <a:extLst>
              <a:ext uri="{FF2B5EF4-FFF2-40B4-BE49-F238E27FC236}">
                <a16:creationId xmlns:a16="http://schemas.microsoft.com/office/drawing/2014/main" id="{D56F9AA5-D801-4672-AAB2-E4FDD1EE47F0}"/>
              </a:ext>
            </a:extLst>
          </p:cNvPr>
          <p:cNvSpPr/>
          <p:nvPr/>
        </p:nvSpPr>
        <p:spPr>
          <a:xfrm>
            <a:off x="2568175" y="6429494"/>
            <a:ext cx="9555821" cy="369332"/>
          </a:xfrm>
          <a:prstGeom prst="rect">
            <a:avLst/>
          </a:prstGeom>
        </p:spPr>
        <p:txBody>
          <a:bodyPr wrap="none">
            <a:spAutoFit/>
          </a:bodyPr>
          <a:lstStyle/>
          <a:p>
            <a:r>
              <a:rPr lang="en-US" altLang="zh-CN" b="1" i="0" dirty="0">
                <a:solidFill>
                  <a:srgbClr val="333333"/>
                </a:solidFill>
                <a:effectLst/>
                <a:latin typeface="Calibri" panose="020F0502020204030204" pitchFamily="34" charset="0"/>
                <a:cs typeface="Calibri" panose="020F0502020204030204" pitchFamily="34" charset="0"/>
              </a:rPr>
              <a:t>Maya Bar </a:t>
            </a:r>
            <a:r>
              <a:rPr lang="en-US" altLang="zh-CN" b="1" i="0" dirty="0" err="1">
                <a:solidFill>
                  <a:srgbClr val="333333"/>
                </a:solidFill>
                <a:effectLst/>
                <a:latin typeface="Calibri" panose="020F0502020204030204" pitchFamily="34" charset="0"/>
                <a:cs typeface="Calibri" panose="020F0502020204030204" pitchFamily="34" charset="0"/>
              </a:rPr>
              <a:t>Dolev</a:t>
            </a:r>
            <a:r>
              <a:rPr lang="en-US" altLang="zh-CN" b="1" i="0" dirty="0">
                <a:solidFill>
                  <a:srgbClr val="333333"/>
                </a:solidFill>
                <a:effectLst/>
                <a:latin typeface="Calibri" panose="020F0502020204030204" pitchFamily="34" charset="0"/>
                <a:cs typeface="Calibri" panose="020F0502020204030204" pitchFamily="34" charset="0"/>
              </a:rPr>
              <a:t>, </a:t>
            </a:r>
            <a:r>
              <a:rPr lang="en-US" altLang="zh-CN" b="1" i="0" dirty="0" err="1">
                <a:solidFill>
                  <a:srgbClr val="333333"/>
                </a:solidFill>
                <a:effectLst/>
                <a:latin typeface="Calibri" panose="020F0502020204030204" pitchFamily="34" charset="0"/>
                <a:cs typeface="Calibri" panose="020F0502020204030204" pitchFamily="34" charset="0"/>
              </a:rPr>
              <a:t>Ido</a:t>
            </a:r>
            <a:r>
              <a:rPr lang="en-US" altLang="zh-CN" b="1" i="0" dirty="0">
                <a:solidFill>
                  <a:srgbClr val="333333"/>
                </a:solidFill>
                <a:effectLst/>
                <a:latin typeface="Calibri" panose="020F0502020204030204" pitchFamily="34" charset="0"/>
                <a:cs typeface="Calibri" panose="020F0502020204030204" pitchFamily="34" charset="0"/>
              </a:rPr>
              <a:t> </a:t>
            </a:r>
            <a:r>
              <a:rPr lang="en-US" altLang="zh-CN" b="1" i="0" dirty="0" err="1">
                <a:solidFill>
                  <a:srgbClr val="333333"/>
                </a:solidFill>
                <a:effectLst/>
                <a:latin typeface="Calibri" panose="020F0502020204030204" pitchFamily="34" charset="0"/>
                <a:cs typeface="Calibri" panose="020F0502020204030204" pitchFamily="34" charset="0"/>
              </a:rPr>
              <a:t>Braslavsky</a:t>
            </a:r>
            <a:r>
              <a:rPr lang="en-US" altLang="zh-CN" b="1" i="0" dirty="0">
                <a:solidFill>
                  <a:srgbClr val="333333"/>
                </a:solidFill>
                <a:effectLst/>
                <a:latin typeface="Calibri" panose="020F0502020204030204" pitchFamily="34" charset="0"/>
                <a:cs typeface="Calibri" panose="020F0502020204030204" pitchFamily="34" charset="0"/>
              </a:rPr>
              <a:t>, Peter L. Davies. </a:t>
            </a:r>
            <a:r>
              <a:rPr lang="en-US" altLang="zh-CN" b="1" dirty="0">
                <a:latin typeface="Calibri" panose="020F0502020204030204" pitchFamily="34" charset="0"/>
                <a:cs typeface="Calibri" panose="020F0502020204030204" pitchFamily="34" charset="0"/>
              </a:rPr>
              <a:t>Annual Review of Biochemistry  2016 85: 512-542;</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11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b="1" dirty="0"/>
              <a:t>Classification</a:t>
            </a:r>
            <a:br>
              <a:rPr lang="en-US" altLang="zh-CN" dirty="0"/>
            </a:br>
            <a:endParaRPr lang="zh-CN" altLang="en-US" dirty="0"/>
          </a:p>
        </p:txBody>
      </p:sp>
      <p:pic>
        <p:nvPicPr>
          <p:cNvPr id="4" name="内容占位符 3"/>
          <p:cNvPicPr>
            <a:picLocks noGrp="1" noChangeAspect="1"/>
          </p:cNvPicPr>
          <p:nvPr>
            <p:ph idx="1"/>
          </p:nvPr>
        </p:nvPicPr>
        <p:blipFill>
          <a:blip r:embed="rId3"/>
          <a:stretch>
            <a:fillRect/>
          </a:stretch>
        </p:blipFill>
        <p:spPr>
          <a:xfrm>
            <a:off x="585787" y="943024"/>
            <a:ext cx="10064115" cy="5459730"/>
          </a:xfrm>
          <a:prstGeom prst="rect">
            <a:avLst/>
          </a:prstGeom>
        </p:spPr>
      </p:pic>
      <p:sp>
        <p:nvSpPr>
          <p:cNvPr id="3" name="矩形 2">
            <a:extLst>
              <a:ext uri="{FF2B5EF4-FFF2-40B4-BE49-F238E27FC236}">
                <a16:creationId xmlns:a16="http://schemas.microsoft.com/office/drawing/2014/main" id="{79F0E4DD-B981-4EB3-A94D-0FF01D943C2F}"/>
              </a:ext>
            </a:extLst>
          </p:cNvPr>
          <p:cNvSpPr/>
          <p:nvPr/>
        </p:nvSpPr>
        <p:spPr>
          <a:xfrm>
            <a:off x="1064260" y="6392594"/>
            <a:ext cx="9497060" cy="369332"/>
          </a:xfrm>
          <a:prstGeom prst="rect">
            <a:avLst/>
          </a:prstGeom>
        </p:spPr>
        <p:txBody>
          <a:bodyPr wrap="square">
            <a:spAutoFit/>
          </a:bodyPr>
          <a:lstStyle/>
          <a:p>
            <a:r>
              <a:rPr lang="en-US" altLang="zh-CN" b="1" i="0" dirty="0">
                <a:solidFill>
                  <a:srgbClr val="333333"/>
                </a:solidFill>
                <a:effectLst/>
                <a:latin typeface="Calibri" panose="020F0502020204030204" pitchFamily="34" charset="0"/>
                <a:cs typeface="Calibri" panose="020F0502020204030204" pitchFamily="34" charset="0"/>
              </a:rPr>
              <a:t>Maya Bar </a:t>
            </a:r>
            <a:r>
              <a:rPr lang="en-US" altLang="zh-CN" b="1" i="0" dirty="0" err="1">
                <a:solidFill>
                  <a:srgbClr val="333333"/>
                </a:solidFill>
                <a:effectLst/>
                <a:latin typeface="Calibri" panose="020F0502020204030204" pitchFamily="34" charset="0"/>
                <a:cs typeface="Calibri" panose="020F0502020204030204" pitchFamily="34" charset="0"/>
              </a:rPr>
              <a:t>Dolev</a:t>
            </a:r>
            <a:r>
              <a:rPr lang="en-US" altLang="zh-CN" b="1" i="0" dirty="0">
                <a:solidFill>
                  <a:srgbClr val="333333"/>
                </a:solidFill>
                <a:effectLst/>
                <a:latin typeface="Calibri" panose="020F0502020204030204" pitchFamily="34" charset="0"/>
                <a:cs typeface="Calibri" panose="020F0502020204030204" pitchFamily="34" charset="0"/>
              </a:rPr>
              <a:t>, </a:t>
            </a:r>
            <a:r>
              <a:rPr lang="en-US" altLang="zh-CN" b="1" i="0" dirty="0" err="1">
                <a:solidFill>
                  <a:srgbClr val="333333"/>
                </a:solidFill>
                <a:effectLst/>
                <a:latin typeface="Calibri" panose="020F0502020204030204" pitchFamily="34" charset="0"/>
                <a:cs typeface="Calibri" panose="020F0502020204030204" pitchFamily="34" charset="0"/>
              </a:rPr>
              <a:t>Ido</a:t>
            </a:r>
            <a:r>
              <a:rPr lang="en-US" altLang="zh-CN" b="1" i="0" dirty="0">
                <a:solidFill>
                  <a:srgbClr val="333333"/>
                </a:solidFill>
                <a:effectLst/>
                <a:latin typeface="Calibri" panose="020F0502020204030204" pitchFamily="34" charset="0"/>
                <a:cs typeface="Calibri" panose="020F0502020204030204" pitchFamily="34" charset="0"/>
              </a:rPr>
              <a:t> </a:t>
            </a:r>
            <a:r>
              <a:rPr lang="en-US" altLang="zh-CN" b="1" i="0" dirty="0" err="1">
                <a:solidFill>
                  <a:srgbClr val="333333"/>
                </a:solidFill>
                <a:effectLst/>
                <a:latin typeface="Calibri" panose="020F0502020204030204" pitchFamily="34" charset="0"/>
                <a:cs typeface="Calibri" panose="020F0502020204030204" pitchFamily="34" charset="0"/>
              </a:rPr>
              <a:t>Braslavsky</a:t>
            </a:r>
            <a:r>
              <a:rPr lang="en-US" altLang="zh-CN" b="1" i="0" dirty="0">
                <a:solidFill>
                  <a:srgbClr val="333333"/>
                </a:solidFill>
                <a:effectLst/>
                <a:latin typeface="Calibri" panose="020F0502020204030204" pitchFamily="34" charset="0"/>
                <a:cs typeface="Calibri" panose="020F0502020204030204" pitchFamily="34" charset="0"/>
              </a:rPr>
              <a:t>, Peter L. Davies. </a:t>
            </a:r>
            <a:r>
              <a:rPr lang="en-US" altLang="zh-CN" b="1" dirty="0">
                <a:latin typeface="Calibri" panose="020F0502020204030204" pitchFamily="34" charset="0"/>
                <a:cs typeface="Calibri" panose="020F0502020204030204" pitchFamily="34" charset="0"/>
              </a:rPr>
              <a:t>Annual Review of Biochemistry  2016 85: 512-542;</a:t>
            </a:r>
            <a:endParaRPr lang="zh-CN" altLang="en-US" dirty="0">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39C75-B064-424A-AA23-5EA57A17EC3E}"/>
              </a:ext>
            </a:extLst>
          </p:cNvPr>
          <p:cNvSpPr>
            <a:spLocks noGrp="1"/>
          </p:cNvSpPr>
          <p:nvPr>
            <p:ph type="title"/>
          </p:nvPr>
        </p:nvSpPr>
        <p:spPr/>
        <p:txBody>
          <a:bodyPr/>
          <a:lstStyle/>
          <a:p>
            <a:r>
              <a:rPr lang="en-US" altLang="zh-CN" b="1" dirty="0"/>
              <a:t>Function</a:t>
            </a:r>
            <a:br>
              <a:rPr lang="en-US" altLang="zh-CN" dirty="0"/>
            </a:br>
            <a:r>
              <a:rPr lang="en-US" altLang="zh-CN" dirty="0"/>
              <a:t>	</a:t>
            </a:r>
            <a:r>
              <a:rPr lang="en-US" altLang="zh-CN" b="1" dirty="0"/>
              <a:t>Thermal Hysteresis </a:t>
            </a:r>
            <a:endParaRPr lang="zh-CN" altLang="en-US" b="1" dirty="0"/>
          </a:p>
        </p:txBody>
      </p:sp>
      <p:pic>
        <p:nvPicPr>
          <p:cNvPr id="3" name="图片 2">
            <a:extLst>
              <a:ext uri="{FF2B5EF4-FFF2-40B4-BE49-F238E27FC236}">
                <a16:creationId xmlns:a16="http://schemas.microsoft.com/office/drawing/2014/main" id="{966413EA-9F7B-4819-AE9C-87EBDC1DC5BD}"/>
              </a:ext>
            </a:extLst>
          </p:cNvPr>
          <p:cNvPicPr>
            <a:picLocks noChangeAspect="1"/>
          </p:cNvPicPr>
          <p:nvPr/>
        </p:nvPicPr>
        <p:blipFill>
          <a:blip r:embed="rId3"/>
          <a:stretch>
            <a:fillRect/>
          </a:stretch>
        </p:blipFill>
        <p:spPr>
          <a:xfrm>
            <a:off x="-409903" y="1578389"/>
            <a:ext cx="12192000" cy="4820583"/>
          </a:xfrm>
          <a:prstGeom prst="rect">
            <a:avLst/>
          </a:prstGeom>
        </p:spPr>
      </p:pic>
      <p:sp>
        <p:nvSpPr>
          <p:cNvPr id="6" name="内容占位符 5">
            <a:extLst>
              <a:ext uri="{FF2B5EF4-FFF2-40B4-BE49-F238E27FC236}">
                <a16:creationId xmlns:a16="http://schemas.microsoft.com/office/drawing/2014/main" id="{79D6176A-47DF-4CB0-B1E7-25E637B7A5A9}"/>
              </a:ext>
            </a:extLst>
          </p:cNvPr>
          <p:cNvSpPr>
            <a:spLocks noGrp="1"/>
          </p:cNvSpPr>
          <p:nvPr>
            <p:ph idx="1"/>
          </p:nvPr>
        </p:nvSpPr>
        <p:spPr>
          <a:xfrm rot="10800000" flipH="1" flipV="1">
            <a:off x="409903" y="1198179"/>
            <a:ext cx="428297" cy="627446"/>
          </a:xfrm>
        </p:spPr>
        <p:txBody>
          <a:bodyPr/>
          <a:lstStyle/>
          <a:p>
            <a:endParaRPr lang="zh-CN" altLang="en-US" dirty="0"/>
          </a:p>
        </p:txBody>
      </p:sp>
      <p:sp>
        <p:nvSpPr>
          <p:cNvPr id="7" name="矩形 6">
            <a:extLst>
              <a:ext uri="{FF2B5EF4-FFF2-40B4-BE49-F238E27FC236}">
                <a16:creationId xmlns:a16="http://schemas.microsoft.com/office/drawing/2014/main" id="{76353910-2112-4FAB-98A4-E46D4D13A19D}"/>
              </a:ext>
            </a:extLst>
          </p:cNvPr>
          <p:cNvSpPr/>
          <p:nvPr/>
        </p:nvSpPr>
        <p:spPr>
          <a:xfrm>
            <a:off x="5452767" y="6398972"/>
            <a:ext cx="6663559" cy="369332"/>
          </a:xfrm>
          <a:prstGeom prst="rect">
            <a:avLst/>
          </a:prstGeom>
        </p:spPr>
        <p:txBody>
          <a:bodyPr wrap="square">
            <a:spAutoFit/>
          </a:bodyPr>
          <a:lstStyle/>
          <a:p>
            <a:r>
              <a:rPr lang="en-US" altLang="zh-CN" b="1" dirty="0" err="1">
                <a:solidFill>
                  <a:srgbClr val="222222"/>
                </a:solidFill>
                <a:latin typeface="Calibri" panose="020F0502020204030204" pitchFamily="34" charset="0"/>
                <a:cs typeface="Calibri" panose="020F0502020204030204" pitchFamily="34" charset="0"/>
              </a:rPr>
              <a:t>Graether</a:t>
            </a:r>
            <a:r>
              <a:rPr lang="en-US" altLang="zh-CN" b="1" dirty="0">
                <a:solidFill>
                  <a:srgbClr val="222222"/>
                </a:solidFill>
                <a:latin typeface="Calibri" panose="020F0502020204030204" pitchFamily="34" charset="0"/>
                <a:cs typeface="Calibri" panose="020F0502020204030204" pitchFamily="34" charset="0"/>
              </a:rPr>
              <a:t>, S., Kuiper, M., </a:t>
            </a:r>
            <a:r>
              <a:rPr lang="en-US" altLang="zh-CN" b="1" dirty="0" err="1">
                <a:solidFill>
                  <a:srgbClr val="222222"/>
                </a:solidFill>
                <a:latin typeface="Calibri" panose="020F0502020204030204" pitchFamily="34" charset="0"/>
                <a:cs typeface="Calibri" panose="020F0502020204030204" pitchFamily="34" charset="0"/>
              </a:rPr>
              <a:t>Gagné</a:t>
            </a:r>
            <a:r>
              <a:rPr lang="en-US" altLang="zh-CN" b="1" dirty="0">
                <a:solidFill>
                  <a:srgbClr val="222222"/>
                </a:solidFill>
                <a:latin typeface="Calibri" panose="020F0502020204030204" pitchFamily="34" charset="0"/>
                <a:cs typeface="Calibri" panose="020F0502020204030204" pitchFamily="34" charset="0"/>
              </a:rPr>
              <a:t>, S. </a:t>
            </a:r>
            <a:r>
              <a:rPr lang="en-US" altLang="zh-CN" b="1" i="1" dirty="0">
                <a:solidFill>
                  <a:srgbClr val="222222"/>
                </a:solidFill>
                <a:latin typeface="Calibri" panose="020F0502020204030204" pitchFamily="34" charset="0"/>
                <a:cs typeface="Calibri" panose="020F0502020204030204" pitchFamily="34" charset="0"/>
              </a:rPr>
              <a:t>et al.</a:t>
            </a:r>
            <a:r>
              <a:rPr lang="en-US" altLang="zh-CN" b="1" dirty="0">
                <a:solidFill>
                  <a:srgbClr val="222222"/>
                </a:solidFill>
                <a:latin typeface="Calibri" panose="020F0502020204030204" pitchFamily="34" charset="0"/>
                <a:cs typeface="Calibri" panose="020F0502020204030204" pitchFamily="34" charset="0"/>
              </a:rPr>
              <a:t> </a:t>
            </a:r>
            <a:r>
              <a:rPr lang="en-US" altLang="zh-CN" b="1" i="1" dirty="0">
                <a:solidFill>
                  <a:srgbClr val="222222"/>
                </a:solidFill>
                <a:latin typeface="Calibri" panose="020F0502020204030204" pitchFamily="34" charset="0"/>
                <a:cs typeface="Calibri" panose="020F0502020204030204" pitchFamily="34" charset="0"/>
              </a:rPr>
              <a:t>Nature</a:t>
            </a:r>
            <a:r>
              <a:rPr lang="en-US" altLang="zh-CN" b="1" dirty="0">
                <a:solidFill>
                  <a:srgbClr val="222222"/>
                </a:solidFill>
                <a:latin typeface="Calibri" panose="020F0502020204030204" pitchFamily="34" charset="0"/>
                <a:cs typeface="Calibri" panose="020F0502020204030204" pitchFamily="34" charset="0"/>
              </a:rPr>
              <a:t> 406, 325–328 (2000)</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4804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39C75-B064-424A-AA23-5EA57A17EC3E}"/>
              </a:ext>
            </a:extLst>
          </p:cNvPr>
          <p:cNvSpPr>
            <a:spLocks noGrp="1"/>
          </p:cNvSpPr>
          <p:nvPr>
            <p:ph type="title"/>
          </p:nvPr>
        </p:nvSpPr>
        <p:spPr/>
        <p:txBody>
          <a:bodyPr/>
          <a:lstStyle/>
          <a:p>
            <a:r>
              <a:rPr lang="en-US" altLang="zh-CN" b="1" dirty="0"/>
              <a:t>Function</a:t>
            </a:r>
            <a:br>
              <a:rPr lang="en-US" altLang="zh-CN" dirty="0"/>
            </a:br>
            <a:r>
              <a:rPr lang="en-US" altLang="zh-CN" dirty="0"/>
              <a:t>	</a:t>
            </a:r>
            <a:r>
              <a:rPr lang="en-US" altLang="zh-CN" b="1" dirty="0"/>
              <a:t>Thermal Hysteresis </a:t>
            </a:r>
            <a:endParaRPr lang="zh-CN" altLang="en-US" b="1" dirty="0"/>
          </a:p>
        </p:txBody>
      </p:sp>
      <p:pic>
        <p:nvPicPr>
          <p:cNvPr id="1025" name="Picture 1" descr="6  2  Fig. 1.  10  2  C (g/L)  10  A 2PY2  • 3UYU  3VN3  • IWFA  1Y04  + 3ULT  IHG7  A 3wpg  6BG8  ILOS  3P4G  2PNE  + IEZG  • 4NU2  V 4DT5  A IM8N  3  Experimental thermal hysteresis (AT) as a function 0f mass con-  centration for 17 selected AFB collected from the literature. Proteins are  referred to by their PDB ID codes: 2PY2 from ref. 25; 3UYU from ref. 26;  3VN3 and 5B5H from ref. 18; 1Y04, IWFA. IHG7, and 3P4G from ref. 27;  3U1_T from ref. 28; 3WP9 from ref- 29; 6BG8 from ref- 30; ILOS from ref. 31;  2PNE from ref. 32; IEZG from ref. 20; 4NU2 from ref. 33; 4DT5 from ref. 5;  and IM8N from ref. 34. Solid lines are fits to the data. Inset shows the full  dataset in log—log representation. ">
            <a:extLst>
              <a:ext uri="{FF2B5EF4-FFF2-40B4-BE49-F238E27FC236}">
                <a16:creationId xmlns:a16="http://schemas.microsoft.com/office/drawing/2014/main" id="{E73F93AD-2C87-484C-AB2F-930F3227C5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93714" y="1629128"/>
            <a:ext cx="4063911" cy="4600505"/>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1F46957F-9EA0-4B5D-8D63-F3F9448AD91B}"/>
              </a:ext>
            </a:extLst>
          </p:cNvPr>
          <p:cNvPicPr>
            <a:picLocks noChangeAspect="1"/>
          </p:cNvPicPr>
          <p:nvPr/>
        </p:nvPicPr>
        <p:blipFill>
          <a:blip r:embed="rId4"/>
          <a:stretch>
            <a:fillRect/>
          </a:stretch>
        </p:blipFill>
        <p:spPr>
          <a:xfrm>
            <a:off x="1248017" y="1690688"/>
            <a:ext cx="3813331" cy="4426059"/>
          </a:xfrm>
          <a:prstGeom prst="rect">
            <a:avLst/>
          </a:prstGeom>
        </p:spPr>
      </p:pic>
      <p:sp>
        <p:nvSpPr>
          <p:cNvPr id="4" name="矩形 3">
            <a:extLst>
              <a:ext uri="{FF2B5EF4-FFF2-40B4-BE49-F238E27FC236}">
                <a16:creationId xmlns:a16="http://schemas.microsoft.com/office/drawing/2014/main" id="{D71238A0-2448-4054-BA90-44FADC246946}"/>
              </a:ext>
            </a:extLst>
          </p:cNvPr>
          <p:cNvSpPr/>
          <p:nvPr/>
        </p:nvSpPr>
        <p:spPr>
          <a:xfrm>
            <a:off x="6211613" y="6308209"/>
            <a:ext cx="7989964" cy="369332"/>
          </a:xfrm>
          <a:prstGeom prst="rect">
            <a:avLst/>
          </a:prstGeom>
        </p:spPr>
        <p:txBody>
          <a:bodyPr wrap="square">
            <a:spAutoFit/>
          </a:bodyPr>
          <a:lstStyle/>
          <a:p>
            <a:r>
              <a:rPr lang="en-US" altLang="zh-CN" b="1" dirty="0" err="1">
                <a:latin typeface="Calibri" panose="020F0502020204030204" pitchFamily="34" charset="0"/>
                <a:cs typeface="Calibri" panose="020F0502020204030204" pitchFamily="34" charset="0"/>
              </a:rPr>
              <a:t>Biointerphases</a:t>
            </a:r>
            <a:r>
              <a:rPr lang="en-US" altLang="zh-CN" b="1" dirty="0">
                <a:latin typeface="Calibri" panose="020F0502020204030204" pitchFamily="34" charset="0"/>
                <a:cs typeface="Calibri" panose="020F0502020204030204" pitchFamily="34" charset="0"/>
              </a:rPr>
              <a:t> 11, 018906 (2016); </a:t>
            </a:r>
            <a:r>
              <a:rPr lang="en-US" altLang="zh-CN" b="1" dirty="0" err="1">
                <a:latin typeface="Calibri" panose="020F0502020204030204" pitchFamily="34" charset="0"/>
                <a:cs typeface="Calibri" panose="020F0502020204030204" pitchFamily="34" charset="0"/>
              </a:rPr>
              <a:t>doi</a:t>
            </a:r>
            <a:r>
              <a:rPr lang="en-US" altLang="zh-CN" b="1" dirty="0">
                <a:latin typeface="Calibri" panose="020F0502020204030204" pitchFamily="34" charset="0"/>
                <a:cs typeface="Calibri" panose="020F0502020204030204" pitchFamily="34" charset="0"/>
              </a:rPr>
              <a:t>: 10.1116/1.4939462</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60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4900" b="1" dirty="0">
                <a:sym typeface="+mn-ea"/>
              </a:rPr>
              <a:t>Function</a:t>
            </a:r>
            <a:br>
              <a:rPr lang="en-US" altLang="zh-CN" sz="4900" b="1" dirty="0">
                <a:sym typeface="+mn-ea"/>
              </a:rPr>
            </a:br>
            <a:r>
              <a:rPr lang="en-US" altLang="zh-CN" sz="4900" b="1" dirty="0">
                <a:sym typeface="+mn-ea"/>
              </a:rPr>
              <a:t>	Ice Shaping </a:t>
            </a:r>
            <a:br>
              <a:rPr lang="en-US" altLang="zh-CN" dirty="0"/>
            </a:br>
            <a:endParaRPr lang="zh-CN" altLang="en-US" dirty="0"/>
          </a:p>
        </p:txBody>
      </p:sp>
      <p:pic>
        <p:nvPicPr>
          <p:cNvPr id="10" name="内容占位符 3"/>
          <p:cNvPicPr>
            <a:picLocks noChangeAspect="1"/>
          </p:cNvPicPr>
          <p:nvPr/>
        </p:nvPicPr>
        <p:blipFill>
          <a:blip r:embed="rId3"/>
          <a:stretch>
            <a:fillRect/>
          </a:stretch>
        </p:blipFill>
        <p:spPr>
          <a:xfrm>
            <a:off x="717002" y="1685815"/>
            <a:ext cx="5445125" cy="4617085"/>
          </a:xfrm>
          <a:prstGeom prst="rect">
            <a:avLst/>
          </a:prstGeom>
        </p:spPr>
      </p:pic>
      <p:pic>
        <p:nvPicPr>
          <p:cNvPr id="6" name="内容占位符 5"/>
          <p:cNvPicPr>
            <a:picLocks noGrp="1" noChangeAspect="1"/>
          </p:cNvPicPr>
          <p:nvPr>
            <p:ph idx="1"/>
          </p:nvPr>
        </p:nvPicPr>
        <p:blipFill>
          <a:blip r:embed="rId4"/>
          <a:stretch>
            <a:fillRect/>
          </a:stretch>
        </p:blipFill>
        <p:spPr>
          <a:xfrm>
            <a:off x="6658610" y="1825625"/>
            <a:ext cx="4910455" cy="4351655"/>
          </a:xfrm>
          <a:prstGeom prst="rect">
            <a:avLst/>
          </a:prstGeom>
        </p:spPr>
      </p:pic>
      <p:sp>
        <p:nvSpPr>
          <p:cNvPr id="3" name="矩形 2">
            <a:extLst>
              <a:ext uri="{FF2B5EF4-FFF2-40B4-BE49-F238E27FC236}">
                <a16:creationId xmlns:a16="http://schemas.microsoft.com/office/drawing/2014/main" id="{FF1B323F-EFAA-494B-B4BF-4B8A45FA7A24}"/>
              </a:ext>
            </a:extLst>
          </p:cNvPr>
          <p:cNvSpPr/>
          <p:nvPr/>
        </p:nvSpPr>
        <p:spPr>
          <a:xfrm>
            <a:off x="1623323" y="6428521"/>
            <a:ext cx="9730477" cy="369332"/>
          </a:xfrm>
          <a:prstGeom prst="rect">
            <a:avLst/>
          </a:prstGeom>
        </p:spPr>
        <p:txBody>
          <a:bodyPr wrap="square">
            <a:spAutoFit/>
          </a:bodyPr>
          <a:lstStyle/>
          <a:p>
            <a:r>
              <a:rPr lang="en-US" altLang="zh-CN" b="1" dirty="0">
                <a:solidFill>
                  <a:srgbClr val="333333"/>
                </a:solidFill>
                <a:latin typeface="Calibri" panose="020F0502020204030204" pitchFamily="34" charset="0"/>
                <a:cs typeface="Calibri" panose="020F0502020204030204" pitchFamily="34" charset="0"/>
              </a:rPr>
              <a:t>Maya Bar </a:t>
            </a:r>
            <a:r>
              <a:rPr lang="en-US" altLang="zh-CN" b="1" dirty="0" err="1">
                <a:solidFill>
                  <a:srgbClr val="333333"/>
                </a:solidFill>
                <a:latin typeface="Calibri" panose="020F0502020204030204" pitchFamily="34" charset="0"/>
                <a:cs typeface="Calibri" panose="020F0502020204030204" pitchFamily="34" charset="0"/>
              </a:rPr>
              <a:t>Dolev</a:t>
            </a:r>
            <a:r>
              <a:rPr lang="en-US" altLang="zh-CN" b="1" dirty="0">
                <a:solidFill>
                  <a:srgbClr val="333333"/>
                </a:solidFill>
                <a:latin typeface="Calibri" panose="020F0502020204030204" pitchFamily="34" charset="0"/>
                <a:cs typeface="Calibri" panose="020F0502020204030204" pitchFamily="34" charset="0"/>
              </a:rPr>
              <a:t>, </a:t>
            </a:r>
            <a:r>
              <a:rPr lang="en-US" altLang="zh-CN" b="1" dirty="0" err="1">
                <a:solidFill>
                  <a:srgbClr val="333333"/>
                </a:solidFill>
                <a:latin typeface="Calibri" panose="020F0502020204030204" pitchFamily="34" charset="0"/>
                <a:cs typeface="Calibri" panose="020F0502020204030204" pitchFamily="34" charset="0"/>
              </a:rPr>
              <a:t>Ido</a:t>
            </a:r>
            <a:r>
              <a:rPr lang="en-US" altLang="zh-CN" b="1" dirty="0">
                <a:solidFill>
                  <a:srgbClr val="333333"/>
                </a:solidFill>
                <a:latin typeface="Calibri" panose="020F0502020204030204" pitchFamily="34" charset="0"/>
                <a:cs typeface="Calibri" panose="020F0502020204030204" pitchFamily="34" charset="0"/>
              </a:rPr>
              <a:t> </a:t>
            </a:r>
            <a:r>
              <a:rPr lang="en-US" altLang="zh-CN" b="1" dirty="0" err="1">
                <a:solidFill>
                  <a:srgbClr val="333333"/>
                </a:solidFill>
                <a:latin typeface="Calibri" panose="020F0502020204030204" pitchFamily="34" charset="0"/>
                <a:cs typeface="Calibri" panose="020F0502020204030204" pitchFamily="34" charset="0"/>
              </a:rPr>
              <a:t>Braslavsky</a:t>
            </a:r>
            <a:r>
              <a:rPr lang="en-US" altLang="zh-CN" b="1" dirty="0">
                <a:solidFill>
                  <a:srgbClr val="333333"/>
                </a:solidFill>
                <a:latin typeface="Calibri" panose="020F0502020204030204" pitchFamily="34" charset="0"/>
                <a:cs typeface="Calibri" panose="020F0502020204030204" pitchFamily="34" charset="0"/>
              </a:rPr>
              <a:t>, Peter L. Davies. </a:t>
            </a:r>
            <a:r>
              <a:rPr lang="en-US" altLang="zh-CN" b="1" dirty="0">
                <a:latin typeface="Calibri" panose="020F0502020204030204" pitchFamily="34" charset="0"/>
                <a:cs typeface="Calibri" panose="020F0502020204030204" pitchFamily="34" charset="0"/>
              </a:rPr>
              <a:t>Annual Review of Biochemistry  2016 85: 512-542;</a:t>
            </a:r>
            <a:endParaRPr lang="zh-CN" altLang="en-US"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C3B7D0-316D-4808-8784-D3A8F4F1BE7A}"/>
              </a:ext>
            </a:extLst>
          </p:cNvPr>
          <p:cNvSpPr>
            <a:spLocks noGrp="1"/>
          </p:cNvSpPr>
          <p:nvPr>
            <p:ph type="title"/>
          </p:nvPr>
        </p:nvSpPr>
        <p:spPr/>
        <p:txBody>
          <a:bodyPr/>
          <a:lstStyle/>
          <a:p>
            <a:r>
              <a:rPr lang="en-US" altLang="zh-CN" b="1" dirty="0"/>
              <a:t>Nucleation Barrier </a:t>
            </a:r>
            <a:endParaRPr lang="zh-CN" altLang="en-US" b="1" dirty="0"/>
          </a:p>
        </p:txBody>
      </p:sp>
      <p:pic>
        <p:nvPicPr>
          <p:cNvPr id="4" name="内容占位符 3">
            <a:extLst>
              <a:ext uri="{FF2B5EF4-FFF2-40B4-BE49-F238E27FC236}">
                <a16:creationId xmlns:a16="http://schemas.microsoft.com/office/drawing/2014/main" id="{F85BEA67-0983-474C-AE02-9EE872954CF5}"/>
              </a:ext>
            </a:extLst>
          </p:cNvPr>
          <p:cNvPicPr>
            <a:picLocks noGrp="1" noChangeAspect="1"/>
          </p:cNvPicPr>
          <p:nvPr>
            <p:ph idx="1"/>
          </p:nvPr>
        </p:nvPicPr>
        <p:blipFill>
          <a:blip r:embed="rId3"/>
          <a:stretch>
            <a:fillRect/>
          </a:stretch>
        </p:blipFill>
        <p:spPr>
          <a:xfrm>
            <a:off x="6102627" y="1390029"/>
            <a:ext cx="5780482" cy="4553604"/>
          </a:xfrm>
          <a:prstGeom prst="rect">
            <a:avLst/>
          </a:prstGeom>
        </p:spPr>
      </p:pic>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5EAD9A20-54C8-4893-80BB-46B19313AECB}"/>
                  </a:ext>
                </a:extLst>
              </p:cNvPr>
              <p:cNvSpPr/>
              <p:nvPr/>
            </p:nvSpPr>
            <p:spPr>
              <a:xfrm>
                <a:off x="1126720" y="4684167"/>
                <a:ext cx="5346656"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𝐺</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𝜇</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𝑉</m:t>
                              </m:r>
                            </m:e>
                            <m:sub>
                              <m:r>
                                <a:rPr lang="en-US" altLang="zh-CN" sz="2400" b="0" i="1" smtClean="0">
                                  <a:latin typeface="Cambria Math" panose="02040503050406030204" pitchFamily="18" charset="0"/>
                                </a:rPr>
                                <m:t>𝑐</m:t>
                              </m:r>
                            </m:sub>
                          </m:sSub>
                        </m:num>
                        <m:den>
                          <m:r>
                            <m:rPr>
                              <m:sty m:val="p"/>
                            </m:rPr>
                            <a:rPr lang="en-US" altLang="zh-CN" sz="2400" b="0" i="0" smtClean="0">
                              <a:latin typeface="Cambria Math" panose="02040503050406030204" pitchFamily="18" charset="0"/>
                            </a:rPr>
                            <m:t>Ω</m:t>
                          </m:r>
                        </m:den>
                      </m:f>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𝛾</m:t>
                          </m:r>
                        </m:e>
                        <m:sub>
                          <m:r>
                            <a:rPr lang="en-US" altLang="zh-CN" sz="2400" b="0" i="1" smtClean="0">
                              <a:latin typeface="Cambria Math" panose="02040503050406030204" pitchFamily="18" charset="0"/>
                            </a:rPr>
                            <m:t>𝑐𝑓</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𝑐𝑓</m:t>
                          </m:r>
                        </m:sub>
                      </m:sSub>
                      <m:r>
                        <a:rPr lang="en-US" altLang="zh-CN" sz="2400" b="0" i="1" smtClean="0">
                          <a:latin typeface="Cambria Math" panose="02040503050406030204" pitchFamily="18" charset="0"/>
                        </a:rPr>
                        <m:t>+</m:t>
                      </m:r>
                      <m:d>
                        <m:dPr>
                          <m:ctrlPr>
                            <a:rPr lang="en-US" altLang="zh-CN" sz="2400" b="0" i="1" smtClean="0">
                              <a:latin typeface="Cambria Math" panose="02040503050406030204" pitchFamily="18" charset="0"/>
                            </a:rPr>
                          </m:ctrlPr>
                        </m:dPr>
                        <m:e>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𝛾</m:t>
                              </m:r>
                            </m:e>
                            <m:sub>
                              <m:r>
                                <a:rPr lang="en-US" altLang="zh-CN" sz="2400" b="0" i="1" smtClean="0">
                                  <a:latin typeface="Cambria Math" panose="02040503050406030204" pitchFamily="18" charset="0"/>
                                </a:rPr>
                                <m:t>𝑠𝑓</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𝛾</m:t>
                              </m:r>
                            </m:e>
                            <m:sub>
                              <m:r>
                                <a:rPr lang="en-US" altLang="zh-CN" sz="2400" b="0" i="1" smtClean="0">
                                  <a:latin typeface="Cambria Math" panose="02040503050406030204" pitchFamily="18" charset="0"/>
                                </a:rPr>
                                <m:t>𝑠𝑐</m:t>
                              </m:r>
                            </m:sub>
                          </m:sSub>
                        </m:e>
                      </m:d>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𝑠𝑐</m:t>
                          </m:r>
                        </m:sub>
                      </m:sSub>
                    </m:oMath>
                  </m:oMathPara>
                </a14:m>
                <a:endParaRPr lang="en-US" altLang="zh-CN" sz="2400" b="0" dirty="0"/>
              </a:p>
            </p:txBody>
          </p:sp>
        </mc:Choice>
        <mc:Fallback xmlns="">
          <p:sp>
            <p:nvSpPr>
              <p:cNvPr id="9" name="矩形 8">
                <a:extLst>
                  <a:ext uri="{FF2B5EF4-FFF2-40B4-BE49-F238E27FC236}">
                    <a16:creationId xmlns:a16="http://schemas.microsoft.com/office/drawing/2014/main" id="{5EAD9A20-54C8-4893-80BB-46B19313AECB}"/>
                  </a:ext>
                </a:extLst>
              </p:cNvPr>
              <p:cNvSpPr>
                <a:spLocks noRot="1" noChangeAspect="1" noMove="1" noResize="1" noEditPoints="1" noAdjustHandles="1" noChangeArrowheads="1" noChangeShapeType="1" noTextEdit="1"/>
              </p:cNvSpPr>
              <p:nvPr/>
            </p:nvSpPr>
            <p:spPr>
              <a:xfrm>
                <a:off x="1126720" y="4684167"/>
                <a:ext cx="5346656" cy="78380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14F1A55-32E7-4E42-BE74-C413E99D2822}"/>
                  </a:ext>
                </a:extLst>
              </p:cNvPr>
              <p:cNvSpPr txBox="1"/>
              <p:nvPr/>
            </p:nvSpPr>
            <p:spPr>
              <a:xfrm>
                <a:off x="1126720" y="2354110"/>
                <a:ext cx="220079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ΔG</m:t>
                      </m:r>
                      <m:r>
                        <a:rPr lang="en-US" altLang="zh-CN" sz="2400" b="0" i="0"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G</m:t>
                          </m:r>
                        </m:e>
                        <m:sub>
                          <m:r>
                            <m:rPr>
                              <m:sty m:val="p"/>
                            </m:rPr>
                            <a:rPr lang="en-US" altLang="zh-CN" sz="2400" b="0" i="0" smtClean="0">
                              <a:latin typeface="Cambria Math" panose="02040503050406030204" pitchFamily="18" charset="0"/>
                            </a:rPr>
                            <m:t>fin</m:t>
                          </m:r>
                        </m:sub>
                      </m:sSub>
                      <m:r>
                        <a:rPr lang="en-US" altLang="zh-CN" sz="2400" b="0" i="0"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G</m:t>
                          </m:r>
                        </m:e>
                        <m:sub>
                          <m:r>
                            <m:rPr>
                              <m:sty m:val="p"/>
                            </m:rPr>
                            <a:rPr lang="en-US" altLang="zh-CN" sz="2400" b="0" i="0" smtClean="0">
                              <a:latin typeface="Cambria Math" panose="02040503050406030204" pitchFamily="18" charset="0"/>
                            </a:rPr>
                            <m:t>ini</m:t>
                          </m:r>
                        </m:sub>
                      </m:sSub>
                    </m:oMath>
                  </m:oMathPara>
                </a14:m>
                <a:endParaRPr lang="zh-CN" altLang="en-US" sz="2400" dirty="0"/>
              </a:p>
            </p:txBody>
          </p:sp>
        </mc:Choice>
        <mc:Fallback xmlns="">
          <p:sp>
            <p:nvSpPr>
              <p:cNvPr id="10" name="文本框 9">
                <a:extLst>
                  <a:ext uri="{FF2B5EF4-FFF2-40B4-BE49-F238E27FC236}">
                    <a16:creationId xmlns:a16="http://schemas.microsoft.com/office/drawing/2014/main" id="{C14F1A55-32E7-4E42-BE74-C413E99D2822}"/>
                  </a:ext>
                </a:extLst>
              </p:cNvPr>
              <p:cNvSpPr txBox="1">
                <a:spLocks noRot="1" noChangeAspect="1" noMove="1" noResize="1" noEditPoints="1" noAdjustHandles="1" noChangeArrowheads="1" noChangeShapeType="1" noTextEdit="1"/>
              </p:cNvSpPr>
              <p:nvPr/>
            </p:nvSpPr>
            <p:spPr>
              <a:xfrm>
                <a:off x="1126720" y="2354110"/>
                <a:ext cx="2200795" cy="369332"/>
              </a:xfrm>
              <a:prstGeom prst="rect">
                <a:avLst/>
              </a:prstGeom>
              <a:blipFill>
                <a:blip r:embed="rId5"/>
                <a:stretch>
                  <a:fillRect l="-2493" r="-831" b="-163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59BB0CB-6050-4960-A1DE-ABCB62864D9A}"/>
                  </a:ext>
                </a:extLst>
              </p:cNvPr>
              <p:cNvSpPr txBox="1"/>
              <p:nvPr/>
            </p:nvSpPr>
            <p:spPr>
              <a:xfrm>
                <a:off x="1165952" y="3651413"/>
                <a:ext cx="24108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𝐺</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𝑛</m:t>
                      </m:r>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𝜇</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Φ</m:t>
                          </m:r>
                        </m:e>
                        <m:sub>
                          <m:r>
                            <a:rPr lang="en-US" altLang="zh-CN" sz="2400" b="0" i="1" smtClean="0">
                              <a:latin typeface="Cambria Math" panose="02040503050406030204" pitchFamily="18" charset="0"/>
                            </a:rPr>
                            <m:t>𝑛</m:t>
                          </m:r>
                        </m:sub>
                      </m:sSub>
                    </m:oMath>
                  </m:oMathPara>
                </a14:m>
                <a:endParaRPr lang="zh-CN" altLang="en-US" sz="2400" dirty="0"/>
              </a:p>
            </p:txBody>
          </p:sp>
        </mc:Choice>
        <mc:Fallback xmlns="">
          <p:sp>
            <p:nvSpPr>
              <p:cNvPr id="11" name="文本框 10">
                <a:extLst>
                  <a:ext uri="{FF2B5EF4-FFF2-40B4-BE49-F238E27FC236}">
                    <a16:creationId xmlns:a16="http://schemas.microsoft.com/office/drawing/2014/main" id="{F59BB0CB-6050-4960-A1DE-ABCB62864D9A}"/>
                  </a:ext>
                </a:extLst>
              </p:cNvPr>
              <p:cNvSpPr txBox="1">
                <a:spLocks noRot="1" noChangeAspect="1" noMove="1" noResize="1" noEditPoints="1" noAdjustHandles="1" noChangeArrowheads="1" noChangeShapeType="1" noTextEdit="1"/>
              </p:cNvSpPr>
              <p:nvPr/>
            </p:nvSpPr>
            <p:spPr>
              <a:xfrm>
                <a:off x="1165952" y="3651413"/>
                <a:ext cx="2410853" cy="369332"/>
              </a:xfrm>
              <a:prstGeom prst="rect">
                <a:avLst/>
              </a:prstGeom>
              <a:blipFill>
                <a:blip r:embed="rId6"/>
                <a:stretch>
                  <a:fillRect l="-2020" b="-2131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847486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674</Words>
  <Application>Microsoft Office PowerPoint</Application>
  <PresentationFormat>宽屏</PresentationFormat>
  <Paragraphs>69</Paragraphs>
  <Slides>21</Slides>
  <Notes>15</Notes>
  <HiddenSlides>1</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等线</vt:lpstr>
      <vt:lpstr>等线 Light</vt:lpstr>
      <vt:lpstr>Arial</vt:lpstr>
      <vt:lpstr>Calibri</vt:lpstr>
      <vt:lpstr>Cambria Math</vt:lpstr>
      <vt:lpstr>Office 主题​​</vt:lpstr>
      <vt:lpstr>Introduction to Ice Binding Proteins</vt:lpstr>
      <vt:lpstr>Outline</vt:lpstr>
      <vt:lpstr>Introduction </vt:lpstr>
      <vt:lpstr>Introduction</vt:lpstr>
      <vt:lpstr>Classification </vt:lpstr>
      <vt:lpstr>Function  Thermal Hysteresis </vt:lpstr>
      <vt:lpstr>Function  Thermal Hysteresis </vt:lpstr>
      <vt:lpstr>Function  Ice Shaping  </vt:lpstr>
      <vt:lpstr>Nucleation Barrier </vt:lpstr>
      <vt:lpstr>Absorption-Inhibition model</vt:lpstr>
      <vt:lpstr>How Do IBPs Binding to Ice?</vt:lpstr>
      <vt:lpstr>Structure of TmAFP</vt:lpstr>
      <vt:lpstr>IBS Strcuture</vt:lpstr>
      <vt:lpstr>Irreversible or Reversible</vt:lpstr>
      <vt:lpstr>Micro-Insight of Binding</vt:lpstr>
      <vt:lpstr>Water near IBS is ordered?</vt:lpstr>
      <vt:lpstr>AFP-3 Has Ordered Water</vt:lpstr>
      <vt:lpstr>TmAFP Not Obvious </vt:lpstr>
      <vt:lpstr>How to bingding the ice  Anchored Clathrate water</vt:lpstr>
      <vt:lpstr>Challenges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Ice Binding Proteins</dc:title>
  <dc:creator>Tang Tomas</dc:creator>
  <cp:lastModifiedBy>Tang Tomas</cp:lastModifiedBy>
  <cp:revision>26</cp:revision>
  <dcterms:created xsi:type="dcterms:W3CDTF">2019-11-18T07:40:38Z</dcterms:created>
  <dcterms:modified xsi:type="dcterms:W3CDTF">2019-11-26T02:21:25Z</dcterms:modified>
</cp:coreProperties>
</file>